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50"/>
  </p:notesMasterIdLst>
  <p:sldIdLst>
    <p:sldId id="313" r:id="rId2"/>
    <p:sldId id="339" r:id="rId3"/>
    <p:sldId id="473" r:id="rId4"/>
    <p:sldId id="488" r:id="rId5"/>
    <p:sldId id="492" r:id="rId6"/>
    <p:sldId id="489" r:id="rId7"/>
    <p:sldId id="491" r:id="rId8"/>
    <p:sldId id="493" r:id="rId9"/>
    <p:sldId id="505" r:id="rId10"/>
    <p:sldId id="497" r:id="rId11"/>
    <p:sldId id="495" r:id="rId12"/>
    <p:sldId id="496" r:id="rId13"/>
    <p:sldId id="504" r:id="rId14"/>
    <p:sldId id="498" r:id="rId15"/>
    <p:sldId id="499" r:id="rId16"/>
    <p:sldId id="503" r:id="rId17"/>
    <p:sldId id="500" r:id="rId18"/>
    <p:sldId id="501" r:id="rId19"/>
    <p:sldId id="502" r:id="rId20"/>
    <p:sldId id="506" r:id="rId21"/>
    <p:sldId id="507" r:id="rId22"/>
    <p:sldId id="514" r:id="rId23"/>
    <p:sldId id="509" r:id="rId24"/>
    <p:sldId id="510" r:id="rId25"/>
    <p:sldId id="511" r:id="rId26"/>
    <p:sldId id="512" r:id="rId27"/>
    <p:sldId id="513" r:id="rId28"/>
    <p:sldId id="515" r:id="rId29"/>
    <p:sldId id="516" r:id="rId30"/>
    <p:sldId id="517" r:id="rId31"/>
    <p:sldId id="518" r:id="rId32"/>
    <p:sldId id="519" r:id="rId33"/>
    <p:sldId id="520" r:id="rId34"/>
    <p:sldId id="521" r:id="rId35"/>
    <p:sldId id="522" r:id="rId36"/>
    <p:sldId id="523" r:id="rId37"/>
    <p:sldId id="524" r:id="rId38"/>
    <p:sldId id="525" r:id="rId39"/>
    <p:sldId id="526" r:id="rId40"/>
    <p:sldId id="527" r:id="rId41"/>
    <p:sldId id="528" r:id="rId42"/>
    <p:sldId id="529" r:id="rId43"/>
    <p:sldId id="530" r:id="rId44"/>
    <p:sldId id="531" r:id="rId45"/>
    <p:sldId id="532" r:id="rId46"/>
    <p:sldId id="533" r:id="rId47"/>
    <p:sldId id="534" r:id="rId48"/>
    <p:sldId id="414" r:id="rId49"/>
  </p:sldIdLst>
  <p:sldSz cx="12192000" cy="6858000"/>
  <p:notesSz cx="6858000" cy="9144000"/>
  <p:embeddedFontLst>
    <p:embeddedFont>
      <p:font typeface="Wingdings 3" panose="05040102010807070707" pitchFamily="18" charset="2"/>
      <p:regular r:id="rId51"/>
    </p:embeddedFont>
    <p:embeddedFont>
      <p:font typeface="Tahoma" panose="020B0604030504040204" pitchFamily="34" charset="0"/>
      <p:regular r:id="rId52"/>
      <p:bold r:id="rId53"/>
    </p:embeddedFont>
    <p:embeddedFont>
      <p:font typeface="Roboto Condensed Light" panose="020B0604020202020204" charset="0"/>
      <p:regular r:id="rId54"/>
      <p:italic r:id="rId55"/>
    </p:embeddedFont>
    <p:embeddedFont>
      <p:font typeface="Garamond" panose="02020404030301010803" pitchFamily="18" charset="0"/>
      <p:regular r:id="rId56"/>
      <p:bold r:id="rId57"/>
      <p:italic r:id="rId58"/>
    </p:embeddedFont>
    <p:embeddedFont>
      <p:font typeface="Roboto Condensed" panose="020B0604020202020204" charset="0"/>
      <p:regular r:id="rId59"/>
      <p:bold r:id="rId60"/>
      <p:italic r:id="rId61"/>
      <p:boldItalic r:id="rId62"/>
    </p:embeddedFont>
    <p:embeddedFont>
      <p:font typeface="Segoe UI Black" panose="020B0A02040204020203" pitchFamily="34" charset="0"/>
      <p:bold r:id="rId63"/>
      <p:boldItalic r:id="rId64"/>
    </p:embeddedFont>
    <p:embeddedFont>
      <p:font typeface="Calibri" panose="020F0502020204030204" pitchFamily="34" charset="0"/>
      <p:regular r:id="rId65"/>
      <p:bold r:id="rId66"/>
      <p:italic r:id="rId67"/>
      <p:boldItalic r:id="rId68"/>
    </p:embeddedFont>
    <p:embeddedFont>
      <p:font typeface="Cambria Math" panose="02040503050406030204" pitchFamily="18" charset="0"/>
      <p:regular r:id="rId6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modifyVerifier cryptProviderType="rsaAES" cryptAlgorithmClass="hash" cryptAlgorithmType="typeAny" cryptAlgorithmSid="14" spinCount="100000" saltData="vD/X1dARzAFhn6OYO0iU+g==" hashData="EOr/Fs21FfQWHHGJVVBn09pZW9oxU93ostkRQCEQeqhszzZUbcAg3p6lYLq195Z0jhd7x0Mx0dDEXNQRJIZs2Q=="/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782D3"/>
    <a:srgbClr val="0D48A2"/>
    <a:srgbClr val="1D6BEB"/>
    <a:srgbClr val="45C4FD"/>
    <a:srgbClr val="058EDE"/>
    <a:srgbClr val="077BCE"/>
    <a:srgbClr val="301B92"/>
    <a:srgbClr val="673BB7"/>
    <a:srgbClr val="607D8B"/>
    <a:srgbClr val="ED52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434" autoAdjust="0"/>
  </p:normalViewPr>
  <p:slideViewPr>
    <p:cSldViewPr snapToGrid="0">
      <p:cViewPr varScale="1">
        <p:scale>
          <a:sx n="71" d="100"/>
          <a:sy n="71" d="100"/>
        </p:scale>
        <p:origin x="618" y="60"/>
      </p:cViewPr>
      <p:guideLst>
        <p:guide orient="horz" pos="2160"/>
        <p:guide pos="3840"/>
      </p:guideLst>
    </p:cSldViewPr>
  </p:slideViewPr>
  <p:notesTextViewPr>
    <p:cViewPr>
      <p:scale>
        <a:sx n="150" d="100"/>
        <a:sy n="15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13.fntdata"/><Relationship Id="rId68" Type="http://schemas.openxmlformats.org/officeDocument/2006/relationships/font" Target="fonts/font1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3.fntdata"/><Relationship Id="rId58" Type="http://schemas.openxmlformats.org/officeDocument/2006/relationships/font" Target="fonts/font8.fntdata"/><Relationship Id="rId66" Type="http://schemas.openxmlformats.org/officeDocument/2006/relationships/font" Target="fonts/font16.fntdata"/><Relationship Id="rId5" Type="http://schemas.openxmlformats.org/officeDocument/2006/relationships/slide" Target="slides/slide4.xml"/><Relationship Id="rId61" Type="http://schemas.openxmlformats.org/officeDocument/2006/relationships/font" Target="fonts/font11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6.fntdata"/><Relationship Id="rId64" Type="http://schemas.openxmlformats.org/officeDocument/2006/relationships/font" Target="fonts/font14.fntdata"/><Relationship Id="rId69" Type="http://schemas.openxmlformats.org/officeDocument/2006/relationships/font" Target="fonts/font19.fntdata"/><Relationship Id="rId8" Type="http://schemas.openxmlformats.org/officeDocument/2006/relationships/slide" Target="slides/slide7.xml"/><Relationship Id="rId51" Type="http://schemas.openxmlformats.org/officeDocument/2006/relationships/font" Target="fonts/font1.fntdata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9.fntdata"/><Relationship Id="rId67" Type="http://schemas.openxmlformats.org/officeDocument/2006/relationships/font" Target="fonts/font17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4.fntdata"/><Relationship Id="rId62" Type="http://schemas.openxmlformats.org/officeDocument/2006/relationships/font" Target="fonts/font12.fntdata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7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2.fntdata"/><Relationship Id="rId60" Type="http://schemas.openxmlformats.org/officeDocument/2006/relationships/font" Target="fonts/font10.fntdata"/><Relationship Id="rId65" Type="http://schemas.openxmlformats.org/officeDocument/2006/relationships/font" Target="fonts/font15.fntdata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notesMaster" Target="notesMasters/notesMaster1.xml"/><Relationship Id="rId55" Type="http://schemas.openxmlformats.org/officeDocument/2006/relationships/font" Target="fonts/font5.fntdata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48E3F3-8B31-41D2-AA9B-9796555DB866}" type="datetimeFigureOut">
              <a:rPr lang="en-US" smtClean="0"/>
              <a:t>03-Feb-21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79BDEF-6165-4E72-B1A6-6E8034CEC2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0139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9.png"/><Relationship Id="rId5" Type="http://schemas.openxmlformats.org/officeDocument/2006/relationships/image" Target="../media/image4.png"/><Relationship Id="rId10" Type="http://schemas.openxmlformats.org/officeDocument/2006/relationships/image" Target="../media/image8.jpeg"/><Relationship Id="rId4" Type="http://schemas.openxmlformats.org/officeDocument/2006/relationships/image" Target="../media/image3.png"/><Relationship Id="rId9" Type="http://schemas.openxmlformats.org/officeDocument/2006/relationships/image" Target="../media/image7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microsoft.com/office/2007/relationships/hdphoto" Target="../media/hdphoto2.wdp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8.jpeg"/><Relationship Id="rId4" Type="http://schemas.openxmlformats.org/officeDocument/2006/relationships/image" Target="../media/image12.png"/><Relationship Id="rId9" Type="http://schemas.microsoft.com/office/2007/relationships/hdphoto" Target="../media/hdphoto1.wdp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8.jpeg"/><Relationship Id="rId4" Type="http://schemas.openxmlformats.org/officeDocument/2006/relationships/image" Target="../media/image12.png"/><Relationship Id="rId9" Type="http://schemas.microsoft.com/office/2007/relationships/hdphoto" Target="../media/hdphoto1.wdp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8.jpeg"/><Relationship Id="rId4" Type="http://schemas.openxmlformats.org/officeDocument/2006/relationships/image" Target="../media/image12.png"/><Relationship Id="rId9" Type="http://schemas.microsoft.com/office/2007/relationships/hdphoto" Target="../media/hdphoto1.wdp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8.jpeg"/><Relationship Id="rId4" Type="http://schemas.openxmlformats.org/officeDocument/2006/relationships/image" Target="../media/image12.png"/><Relationship Id="rId9" Type="http://schemas.microsoft.com/office/2007/relationships/hdphoto" Target="../media/hdphoto1.wdp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8.jpeg"/><Relationship Id="rId4" Type="http://schemas.openxmlformats.org/officeDocument/2006/relationships/image" Target="../media/image12.png"/><Relationship Id="rId9" Type="http://schemas.microsoft.com/office/2007/relationships/hdphoto" Target="../media/hdphoto1.wdp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8.jpeg"/><Relationship Id="rId4" Type="http://schemas.openxmlformats.org/officeDocument/2006/relationships/image" Target="../media/image12.png"/><Relationship Id="rId9" Type="http://schemas.microsoft.com/office/2007/relationships/hdphoto" Target="../media/hdphoto1.wdp"/></Relationships>
</file>

<file path=ppt/slideLayouts/_rels/slideLayout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8.jpeg"/><Relationship Id="rId4" Type="http://schemas.openxmlformats.org/officeDocument/2006/relationships/image" Target="../media/image12.png"/><Relationship Id="rId9" Type="http://schemas.microsoft.com/office/2007/relationships/hdphoto" Target="../media/hdphoto1.wdp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8.jpeg"/><Relationship Id="rId4" Type="http://schemas.openxmlformats.org/officeDocument/2006/relationships/image" Target="../media/image12.png"/><Relationship Id="rId9" Type="http://schemas.microsoft.com/office/2007/relationships/hdphoto" Target="../media/hdphoto1.wdp"/></Relationships>
</file>

<file path=ppt/slideLayouts/_rels/slideLayout23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jpeg"/></Relationships>
</file>

<file path=ppt/slideLayouts/_rels/slideLayout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11" Type="http://schemas.openxmlformats.org/officeDocument/2006/relationships/image" Target="../media/image8.jpeg"/><Relationship Id="rId5" Type="http://schemas.openxmlformats.org/officeDocument/2006/relationships/image" Target="../media/image3.png"/><Relationship Id="rId10" Type="http://schemas.openxmlformats.org/officeDocument/2006/relationships/image" Target="../media/image13.jpeg"/><Relationship Id="rId4" Type="http://schemas.openxmlformats.org/officeDocument/2006/relationships/image" Target="../media/image12.png"/><Relationship Id="rId9" Type="http://schemas.microsoft.com/office/2007/relationships/hdphoto" Target="../media/hdphoto1.wdp"/></Relationships>
</file>

<file path=ppt/slideLayouts/_rels/slideLayout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8.jpeg"/><Relationship Id="rId4" Type="http://schemas.openxmlformats.org/officeDocument/2006/relationships/image" Target="../media/image12.png"/><Relationship Id="rId9" Type="http://schemas.microsoft.com/office/2007/relationships/hdphoto" Target="../media/hdphoto1.wdp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efault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=""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=""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0">
                <a:srgbClr val="1D3064"/>
              </a:gs>
              <a:gs pos="50000">
                <a:srgbClr val="1D3064"/>
              </a:gs>
              <a:gs pos="100000">
                <a:schemeClr val="tx2"/>
              </a:gs>
            </a:gsLst>
            <a:lin ang="108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=""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0">
                <a:srgbClr val="1D3064"/>
              </a:gs>
              <a:gs pos="50000">
                <a:srgbClr val="1D3064"/>
              </a:gs>
              <a:gs pos="100000">
                <a:schemeClr val="tx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=""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=""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=""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=""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=""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=""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=""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=""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225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0">
                      <a:srgbClr val="1D3064"/>
                    </a:gs>
                    <a:gs pos="100000">
                      <a:schemeClr val="tx2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=""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=""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=""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="" xmlns:a16="http://schemas.microsoft.com/office/drawing/2014/main" id="{E0042908-6588-4C7A-9615-8D5899E8A9F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383" t="-16142" r="-144383" b="22103"/>
          <a:stretch/>
        </p:blipFill>
        <p:spPr>
          <a:xfrm>
            <a:off x="1834747" y="3985791"/>
            <a:ext cx="3075940" cy="2892592"/>
          </a:xfrm>
          <a:prstGeom prst="rect">
            <a:avLst/>
          </a:prstGeom>
        </p:spPr>
      </p:pic>
      <p:pic>
        <p:nvPicPr>
          <p:cNvPr id="36" name="Picture 35" descr="User icon Royalty Free Vector Image - VectorStock">
            <a:extLst>
              <a:ext uri="{FF2B5EF4-FFF2-40B4-BE49-F238E27FC236}">
                <a16:creationId xmlns="" xmlns:a16="http://schemas.microsoft.com/office/drawing/2014/main" id="{3C805A05-DDF6-4BA6-8EDB-D97128A43BF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Picture Placeholder 36">
            <a:extLst>
              <a:ext uri="{FF2B5EF4-FFF2-40B4-BE49-F238E27FC236}">
                <a16:creationId xmlns="" xmlns:a16="http://schemas.microsoft.com/office/drawing/2014/main" id="{C4AACC20-C1A0-45ED-8640-28D84A9F84E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  <p:pic>
        <p:nvPicPr>
          <p:cNvPr id="30" name="Picture 8" descr="How to write an Integration test for Node Application"/>
          <p:cNvPicPr>
            <a:picLocks noChangeArrowheads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7395" y="2104932"/>
            <a:ext cx="4572000" cy="2121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05932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 - Logo on B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="" xmlns:a16="http://schemas.microsoft.com/office/drawing/2014/main" id="{2967F7A9-F404-4412-B868-8EB67A41E2A4}"/>
              </a:ext>
            </a:extLst>
          </p:cNvPr>
          <p:cNvGrpSpPr/>
          <p:nvPr userDrawn="1"/>
        </p:nvGrpSpPr>
        <p:grpSpPr>
          <a:xfrm>
            <a:off x="128095" y="5890392"/>
            <a:ext cx="2554143" cy="587454"/>
            <a:chOff x="131177" y="5775962"/>
            <a:chExt cx="2530239" cy="581956"/>
          </a:xfrm>
        </p:grpSpPr>
        <p:pic>
          <p:nvPicPr>
            <p:cNvPr id="16" name="Picture 15">
              <a:extLst>
                <a:ext uri="{FF2B5EF4-FFF2-40B4-BE49-F238E27FC236}">
                  <a16:creationId xmlns="" xmlns:a16="http://schemas.microsoft.com/office/drawing/2014/main" id="{23F8D339-A0AA-4150-B7E8-C84E7F2AB7D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="" xmlns:a16="http://schemas.microsoft.com/office/drawing/2014/main" id="{6112BAB0-1CB8-413D-970D-4F482F1A0EDB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: Rounded Corners 16">
            <a:extLst>
              <a:ext uri="{FF2B5EF4-FFF2-40B4-BE49-F238E27FC236}">
                <a16:creationId xmlns="" xmlns:a16="http://schemas.microsoft.com/office/drawing/2014/main" id="{7CD05EDD-7D4D-4F15-B3BB-F4E2E35E1780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ate Placeholder 1">
            <a:extLst>
              <a:ext uri="{FF2B5EF4-FFF2-40B4-BE49-F238E27FC236}">
                <a16:creationId xmlns="" xmlns:a16="http://schemas.microsoft.com/office/drawing/2014/main" id="{CA463A36-7025-4394-9467-8A3EC3425B00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</a:t>
            </a:r>
            <a:r>
              <a:rPr lang="en-US" dirty="0" err="1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Kartikraj</a:t>
            </a: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</a:t>
            </a:r>
            <a:r>
              <a:rPr lang="en-US" dirty="0" err="1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Dhamsaniya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23" name="Slide Number Placeholder 3">
            <a:extLst>
              <a:ext uri="{FF2B5EF4-FFF2-40B4-BE49-F238E27FC236}">
                <a16:creationId xmlns="" xmlns:a16="http://schemas.microsoft.com/office/drawing/2014/main" id="{FE084249-8DB7-4B0A-AA7A-A1A407FC0773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pic>
        <p:nvPicPr>
          <p:cNvPr id="18" name="Shape 56">
            <a:extLst>
              <a:ext uri="{FF2B5EF4-FFF2-40B4-BE49-F238E27FC236}">
                <a16:creationId xmlns="" xmlns:a16="http://schemas.microsoft.com/office/drawing/2014/main" id="{ACB01872-4321-4181-A609-1C503C074C10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86739" r="1768" b="3535"/>
          <a:stretch/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D5CD07E8-CBAA-45BA-85CF-1233D4AA8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solidFill>
            <a:srgbClr val="C0C0C0">
              <a:alpha val="50000"/>
            </a:srgbClr>
          </a:solidFill>
          <a:ln>
            <a:noFill/>
          </a:ln>
        </p:spPr>
        <p:txBody>
          <a:bodyPr lIns="216000" tIns="108000" rIns="216000" bIns="108000">
            <a:normAutofit/>
          </a:bodyPr>
          <a:lstStyle>
            <a:lvl1pPr>
              <a:def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="" xmlns:a16="http://schemas.microsoft.com/office/drawing/2014/main" id="{05596C8C-2163-45E8-B709-8118C381771F}"/>
              </a:ext>
            </a:extLst>
          </p:cNvPr>
          <p:cNvCxnSpPr/>
          <p:nvPr userDrawn="1"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="" xmlns:a16="http://schemas.microsoft.com/office/drawing/2014/main" id="{F86BF578-C91A-4942-95D5-11408C3CCACF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ooter Placeholder 2">
            <a:extLst>
              <a:ext uri="{FF2B5EF4-FFF2-40B4-BE49-F238E27FC236}">
                <a16:creationId xmlns="" xmlns:a16="http://schemas.microsoft.com/office/drawing/2014/main" id="{59055D82-7978-44A5-82D1-0A4E00B382BF}"/>
              </a:ext>
            </a:extLst>
          </p:cNvPr>
          <p:cNvSpPr txBox="1">
            <a:spLocks/>
          </p:cNvSpPr>
          <p:nvPr userDrawn="1"/>
        </p:nvSpPr>
        <p:spPr>
          <a:xfrm>
            <a:off x="3535680" y="6604000"/>
            <a:ext cx="512064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#3110014 (M-I)   </a:t>
            </a: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5.2 – Multiple Integral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4642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07171932-FFF4-4D27-9425-8CB5D27A92F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581" b="21180"/>
          <a:stretch/>
        </p:blipFill>
        <p:spPr>
          <a:xfrm rot="16200000">
            <a:off x="9807099" y="606901"/>
            <a:ext cx="2991808" cy="177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1639DF2A-5426-428D-B32D-78E9191D8A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9646" t="18062" r="2731" b="17724"/>
          <a:stretch/>
        </p:blipFill>
        <p:spPr>
          <a:xfrm>
            <a:off x="0" y="401568"/>
            <a:ext cx="543946" cy="7721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6B8C6168-C8A4-4660-9D38-045657B80D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>
              <a:defRPr lang="en-US" sz="6000" b="1" kern="1200" dirty="0">
                <a:gradFill flip="none" rotWithShape="1">
                  <a:gsLst>
                    <a:gs pos="0">
                      <a:srgbClr val="1D3064"/>
                    </a:gs>
                    <a:gs pos="100000">
                      <a:schemeClr val="tx2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Write here Section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566C89DA-344D-4448-822C-2826084EF12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Write here Section Subtitle</a:t>
            </a:r>
          </a:p>
        </p:txBody>
      </p:sp>
      <p:sp>
        <p:nvSpPr>
          <p:cNvPr id="10" name="Freeform 17">
            <a:extLst>
              <a:ext uri="{FF2B5EF4-FFF2-40B4-BE49-F238E27FC236}">
                <a16:creationId xmlns=""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8DD61FEC-075B-4EDD-97CA-36E6F72630F4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7223" y="6087939"/>
            <a:ext cx="2554142" cy="587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6929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k - Logo on T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="" xmlns:a16="http://schemas.microsoft.com/office/drawing/2014/main" id="{5D17CCA1-DDAA-4D6C-AAE4-2ECFF46CFEAB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ate Placeholder 1">
            <a:extLst>
              <a:ext uri="{FF2B5EF4-FFF2-40B4-BE49-F238E27FC236}">
                <a16:creationId xmlns="" xmlns:a16="http://schemas.microsoft.com/office/drawing/2014/main" id="{F2FD45BD-9964-4102-8DE9-72CDDDD20A49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</a:t>
            </a:r>
            <a:r>
              <a:rPr lang="en-US" dirty="0" err="1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Kartikraj</a:t>
            </a: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</a:t>
            </a:r>
            <a:r>
              <a:rPr lang="en-US" dirty="0" err="1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Dhamsaniya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17" name="Footer Placeholder 2">
            <a:extLst>
              <a:ext uri="{FF2B5EF4-FFF2-40B4-BE49-F238E27FC236}">
                <a16:creationId xmlns="" xmlns:a16="http://schemas.microsoft.com/office/drawing/2014/main" id="{59055D82-7978-44A5-82D1-0A4E00B382BF}"/>
              </a:ext>
            </a:extLst>
          </p:cNvPr>
          <p:cNvSpPr txBox="1">
            <a:spLocks/>
          </p:cNvSpPr>
          <p:nvPr userDrawn="1"/>
        </p:nvSpPr>
        <p:spPr>
          <a:xfrm>
            <a:off x="3535680" y="6604000"/>
            <a:ext cx="512064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#3110014 (M-I)   </a:t>
            </a: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5.2 – Multiple Integral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18" name="Slide Number Placeholder 3">
            <a:extLst>
              <a:ext uri="{FF2B5EF4-FFF2-40B4-BE49-F238E27FC236}">
                <a16:creationId xmlns="" xmlns:a16="http://schemas.microsoft.com/office/drawing/2014/main" id="{32768103-D8F5-4649-8107-E4B3B8C554BB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="" xmlns:a16="http://schemas.microsoft.com/office/drawing/2014/main" id="{86C86632-7EFD-4A64-85B1-0CE7D13E0C97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="" xmlns:a16="http://schemas.microsoft.com/office/drawing/2014/main" id="{FE191CF5-3D57-422B-B2EB-FF235E30DB22}"/>
              </a:ext>
            </a:extLst>
          </p:cNvPr>
          <p:cNvGrpSpPr/>
          <p:nvPr userDrawn="1"/>
        </p:nvGrpSpPr>
        <p:grpSpPr>
          <a:xfrm>
            <a:off x="9576895" y="99192"/>
            <a:ext cx="2554143" cy="587454"/>
            <a:chOff x="131177" y="5775962"/>
            <a:chExt cx="2530239" cy="581956"/>
          </a:xfrm>
        </p:grpSpPr>
        <p:pic>
          <p:nvPicPr>
            <p:cNvPr id="12" name="Picture 11">
              <a:extLst>
                <a:ext uri="{FF2B5EF4-FFF2-40B4-BE49-F238E27FC236}">
                  <a16:creationId xmlns="" xmlns:a16="http://schemas.microsoft.com/office/drawing/2014/main" id="{C9B183D5-5DE8-48E7-85E7-60CE9D0FD2D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="" xmlns:a16="http://schemas.microsoft.com/office/drawing/2014/main" id="{62445F4B-50F2-4CA0-A5C5-6D690A29F3F2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719725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k - Logo on B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="" xmlns:a16="http://schemas.microsoft.com/office/drawing/2014/main" id="{5D17CCA1-DDAA-4D6C-AAE4-2ECFF46CFEAB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ate Placeholder 1">
            <a:extLst>
              <a:ext uri="{FF2B5EF4-FFF2-40B4-BE49-F238E27FC236}">
                <a16:creationId xmlns="" xmlns:a16="http://schemas.microsoft.com/office/drawing/2014/main" id="{F2FD45BD-9964-4102-8DE9-72CDDDD20A49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</a:t>
            </a:r>
            <a:r>
              <a:rPr lang="en-US" dirty="0" err="1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Kartikraj</a:t>
            </a: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</a:t>
            </a:r>
            <a:r>
              <a:rPr lang="en-US" dirty="0" err="1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Dhamsaniya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18" name="Slide Number Placeholder 3">
            <a:extLst>
              <a:ext uri="{FF2B5EF4-FFF2-40B4-BE49-F238E27FC236}">
                <a16:creationId xmlns="" xmlns:a16="http://schemas.microsoft.com/office/drawing/2014/main" id="{32768103-D8F5-4649-8107-E4B3B8C554BB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="" xmlns:a16="http://schemas.microsoft.com/office/drawing/2014/main" id="{86C86632-7EFD-4A64-85B1-0CE7D13E0C97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="" xmlns:a16="http://schemas.microsoft.com/office/drawing/2014/main" id="{913602D2-CAF0-4790-95E8-87990761ED0C}"/>
              </a:ext>
            </a:extLst>
          </p:cNvPr>
          <p:cNvGrpSpPr/>
          <p:nvPr userDrawn="1"/>
        </p:nvGrpSpPr>
        <p:grpSpPr>
          <a:xfrm>
            <a:off x="9576895" y="5890392"/>
            <a:ext cx="2554143" cy="587454"/>
            <a:chOff x="131177" y="5775962"/>
            <a:chExt cx="2530239" cy="581956"/>
          </a:xfrm>
        </p:grpSpPr>
        <p:pic>
          <p:nvPicPr>
            <p:cNvPr id="12" name="Picture 11">
              <a:extLst>
                <a:ext uri="{FF2B5EF4-FFF2-40B4-BE49-F238E27FC236}">
                  <a16:creationId xmlns="" xmlns:a16="http://schemas.microsoft.com/office/drawing/2014/main" id="{A378A2C8-EF9C-479C-ACF0-D9819B46DF5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="" xmlns:a16="http://schemas.microsoft.com/office/drawing/2014/main" id="{61DE4F58-7D48-453D-89E1-B25767150977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Footer Placeholder 2">
            <a:extLst>
              <a:ext uri="{FF2B5EF4-FFF2-40B4-BE49-F238E27FC236}">
                <a16:creationId xmlns="" xmlns:a16="http://schemas.microsoft.com/office/drawing/2014/main" id="{59055D82-7978-44A5-82D1-0A4E00B382BF}"/>
              </a:ext>
            </a:extLst>
          </p:cNvPr>
          <p:cNvSpPr txBox="1">
            <a:spLocks/>
          </p:cNvSpPr>
          <p:nvPr userDrawn="1"/>
        </p:nvSpPr>
        <p:spPr>
          <a:xfrm>
            <a:off x="3535680" y="6604000"/>
            <a:ext cx="512064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#3110014 (M-I)   </a:t>
            </a: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5.2 – Multiple Integral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62478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k - Logo on B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="" xmlns:a16="http://schemas.microsoft.com/office/drawing/2014/main" id="{5D17CCA1-DDAA-4D6C-AAE4-2ECFF46CFEAB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ate Placeholder 1">
            <a:extLst>
              <a:ext uri="{FF2B5EF4-FFF2-40B4-BE49-F238E27FC236}">
                <a16:creationId xmlns="" xmlns:a16="http://schemas.microsoft.com/office/drawing/2014/main" id="{F2FD45BD-9964-4102-8DE9-72CDDDD20A49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</a:t>
            </a:r>
            <a:r>
              <a:rPr lang="en-US" dirty="0" err="1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Kartikraj</a:t>
            </a: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</a:t>
            </a:r>
            <a:r>
              <a:rPr lang="en-US" dirty="0" err="1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Dhamsaniya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18" name="Slide Number Placeholder 3">
            <a:extLst>
              <a:ext uri="{FF2B5EF4-FFF2-40B4-BE49-F238E27FC236}">
                <a16:creationId xmlns="" xmlns:a16="http://schemas.microsoft.com/office/drawing/2014/main" id="{32768103-D8F5-4649-8107-E4B3B8C554BB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="" xmlns:a16="http://schemas.microsoft.com/office/drawing/2014/main" id="{86C86632-7EFD-4A64-85B1-0CE7D13E0C97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="" xmlns:a16="http://schemas.microsoft.com/office/drawing/2014/main" id="{15C60ED7-12D4-496E-AF73-0995BE8C12FD}"/>
              </a:ext>
            </a:extLst>
          </p:cNvPr>
          <p:cNvGrpSpPr/>
          <p:nvPr userDrawn="1"/>
        </p:nvGrpSpPr>
        <p:grpSpPr>
          <a:xfrm>
            <a:off x="128095" y="5890392"/>
            <a:ext cx="2554143" cy="587454"/>
            <a:chOff x="131177" y="5775962"/>
            <a:chExt cx="2530239" cy="581956"/>
          </a:xfrm>
        </p:grpSpPr>
        <p:pic>
          <p:nvPicPr>
            <p:cNvPr id="12" name="Picture 11">
              <a:extLst>
                <a:ext uri="{FF2B5EF4-FFF2-40B4-BE49-F238E27FC236}">
                  <a16:creationId xmlns="" xmlns:a16="http://schemas.microsoft.com/office/drawing/2014/main" id="{30CB04CE-0025-4B1F-B962-A759D179D84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="" xmlns:a16="http://schemas.microsoft.com/office/drawing/2014/main" id="{43F480CB-A4AF-424E-90DB-5B677403441A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Footer Placeholder 2">
            <a:extLst>
              <a:ext uri="{FF2B5EF4-FFF2-40B4-BE49-F238E27FC236}">
                <a16:creationId xmlns="" xmlns:a16="http://schemas.microsoft.com/office/drawing/2014/main" id="{59055D82-7978-44A5-82D1-0A4E00B382BF}"/>
              </a:ext>
            </a:extLst>
          </p:cNvPr>
          <p:cNvSpPr txBox="1">
            <a:spLocks/>
          </p:cNvSpPr>
          <p:nvPr userDrawn="1"/>
        </p:nvSpPr>
        <p:spPr>
          <a:xfrm>
            <a:off x="3535680" y="6604000"/>
            <a:ext cx="512064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#3110014 (M-I)   </a:t>
            </a: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5.2 – Multiple Integral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33145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T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=""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=""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4">
                  <a:lumMod val="50000"/>
                </a:schemeClr>
              </a:gs>
              <a:gs pos="100000">
                <a:srgbClr val="009788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=""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4">
                  <a:lumMod val="50000"/>
                </a:schemeClr>
              </a:gs>
              <a:gs pos="100000">
                <a:srgbClr val="009788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=""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=""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=""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=""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=""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=""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=""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=""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=""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4">
                        <a:lumMod val="50000"/>
                      </a:schemeClr>
                    </a:gs>
                    <a:gs pos="100000">
                      <a:srgbClr val="009788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=""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=""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=""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0" name="Picture 19" descr="User icon Royalty Free Vector Image - VectorStock">
            <a:extLst>
              <a:ext uri="{FF2B5EF4-FFF2-40B4-BE49-F238E27FC236}">
                <a16:creationId xmlns="" xmlns:a16="http://schemas.microsoft.com/office/drawing/2014/main" id="{4A8E0F54-DC01-449D-B951-DC7CBAFD954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Picture Placeholder 20">
            <a:extLst>
              <a:ext uri="{FF2B5EF4-FFF2-40B4-BE49-F238E27FC236}">
                <a16:creationId xmlns="" xmlns:a16="http://schemas.microsoft.com/office/drawing/2014/main" id="{65D60AFC-04BC-4FCA-A89D-6FCD04B6DC3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8808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y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=""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=""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=""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=""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=""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=""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=""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=""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=""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=""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=""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=""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2">
                        <a:lumMod val="50000"/>
                      </a:schemeClr>
                    </a:gs>
                    <a:gs pos="100000">
                      <a:schemeClr val="accent2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=""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=""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=""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30" name="Picture 29" descr="User icon Royalty Free Vector Image - VectorStock">
            <a:extLst>
              <a:ext uri="{FF2B5EF4-FFF2-40B4-BE49-F238E27FC236}">
                <a16:creationId xmlns="" xmlns:a16="http://schemas.microsoft.com/office/drawing/2014/main" id="{5F55812D-505A-4B1A-9EB5-16DCD08F2B8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Picture Placeholder 33">
            <a:extLst>
              <a:ext uri="{FF2B5EF4-FFF2-40B4-BE49-F238E27FC236}">
                <a16:creationId xmlns="" xmlns:a16="http://schemas.microsoft.com/office/drawing/2014/main" id="{0974588E-8956-4BF5-BF58-B7E42070A56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5704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Light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=""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=""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3">
                  <a:lumMod val="50000"/>
                </a:schemeClr>
              </a:gs>
              <a:gs pos="100000">
                <a:schemeClr val="accent3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=""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3">
                  <a:lumMod val="50000"/>
                </a:schemeClr>
              </a:gs>
              <a:gs pos="100000">
                <a:schemeClr val="accent3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=""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=""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=""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=""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=""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=""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=""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=""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=""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3">
                        <a:lumMod val="50000"/>
                      </a:schemeClr>
                    </a:gs>
                    <a:gs pos="100000">
                      <a:schemeClr val="accent3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=""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=""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=""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="" xmlns:a16="http://schemas.microsoft.com/office/drawing/2014/main" id="{AE6570A8-081D-45CE-A0DD-F78F5EDB0F9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="" xmlns:a16="http://schemas.microsoft.com/office/drawing/2014/main" id="{0B000B32-CB56-440D-9FAE-7DE703A93A0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0339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A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=""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=""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5">
                  <a:lumMod val="50000"/>
                </a:schemeClr>
              </a:gs>
              <a:gs pos="100000">
                <a:schemeClr val="accent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=""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5">
                  <a:lumMod val="50000"/>
                </a:schemeClr>
              </a:gs>
              <a:gs pos="100000">
                <a:schemeClr val="accent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=""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=""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=""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=""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=""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=""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=""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=""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=""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5">
                        <a:lumMod val="75000"/>
                      </a:schemeClr>
                    </a:gs>
                    <a:gs pos="100000">
                      <a:schemeClr val="accent5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=""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=""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=""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="" xmlns:a16="http://schemas.microsoft.com/office/drawing/2014/main" id="{00C9ED70-1CC8-4EF2-BE10-AAFE24AAC5D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="" xmlns:a16="http://schemas.microsoft.com/office/drawing/2014/main" id="{7FD1CDD6-829C-4C5B-BFB7-74153A66FF2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8597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Maro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=""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=""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6">
                  <a:lumMod val="50000"/>
                </a:schemeClr>
              </a:gs>
              <a:gs pos="100000">
                <a:schemeClr val="accent6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=""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6">
                  <a:lumMod val="50000"/>
                </a:schemeClr>
              </a:gs>
              <a:gs pos="100000">
                <a:schemeClr val="accent6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=""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=""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=""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=""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=""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=""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=""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=""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=""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6">
                        <a:lumMod val="50000"/>
                      </a:schemeClr>
                    </a:gs>
                    <a:gs pos="100000">
                      <a:schemeClr val="accent6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=""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=""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=""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="" xmlns:a16="http://schemas.microsoft.com/office/drawing/2014/main" id="{80BF4AFD-B365-46D4-AAC5-485DFA5A7D4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="" xmlns:a16="http://schemas.microsoft.com/office/drawing/2014/main" id="{2BC70C35-8BA7-4D49-9AF7-DC36FAB8FDA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6259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Logo on T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="" xmlns:a16="http://schemas.microsoft.com/office/drawing/2014/main" id="{2967F7A9-F404-4412-B868-8EB67A41E2A4}"/>
              </a:ext>
            </a:extLst>
          </p:cNvPr>
          <p:cNvGrpSpPr/>
          <p:nvPr userDrawn="1"/>
        </p:nvGrpSpPr>
        <p:grpSpPr>
          <a:xfrm>
            <a:off x="9576895" y="861192"/>
            <a:ext cx="2554143" cy="587454"/>
            <a:chOff x="131177" y="5775962"/>
            <a:chExt cx="2530239" cy="581956"/>
          </a:xfrm>
        </p:grpSpPr>
        <p:pic>
          <p:nvPicPr>
            <p:cNvPr id="16" name="Picture 15">
              <a:extLst>
                <a:ext uri="{FF2B5EF4-FFF2-40B4-BE49-F238E27FC236}">
                  <a16:creationId xmlns="" xmlns:a16="http://schemas.microsoft.com/office/drawing/2014/main" id="{23F8D339-A0AA-4150-B7E8-C84E7F2AB7D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="" xmlns:a16="http://schemas.microsoft.com/office/drawing/2014/main" id="{6112BAB0-1CB8-413D-970D-4F482F1A0EDB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: Rounded Corners 16">
            <a:extLst>
              <a:ext uri="{FF2B5EF4-FFF2-40B4-BE49-F238E27FC236}">
                <a16:creationId xmlns="" xmlns:a16="http://schemas.microsoft.com/office/drawing/2014/main" id="{7CD05EDD-7D4D-4F15-B3BB-F4E2E35E1780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ate Placeholder 1">
            <a:extLst>
              <a:ext uri="{FF2B5EF4-FFF2-40B4-BE49-F238E27FC236}">
                <a16:creationId xmlns="" xmlns:a16="http://schemas.microsoft.com/office/drawing/2014/main" id="{CA463A36-7025-4394-9467-8A3EC3425B00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</a:t>
            </a:r>
            <a:r>
              <a:rPr lang="en-US" dirty="0" err="1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Kartikraj</a:t>
            </a: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</a:t>
            </a:r>
            <a:r>
              <a:rPr lang="en-US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Dhamsaniya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23" name="Slide Number Placeholder 3">
            <a:extLst>
              <a:ext uri="{FF2B5EF4-FFF2-40B4-BE49-F238E27FC236}">
                <a16:creationId xmlns="" xmlns:a16="http://schemas.microsoft.com/office/drawing/2014/main" id="{FE084249-8DB7-4B0A-AA7A-A1A407FC0773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pic>
        <p:nvPicPr>
          <p:cNvPr id="18" name="Shape 56">
            <a:extLst>
              <a:ext uri="{FF2B5EF4-FFF2-40B4-BE49-F238E27FC236}">
                <a16:creationId xmlns="" xmlns:a16="http://schemas.microsoft.com/office/drawing/2014/main" id="{ACB01872-4321-4181-A609-1C503C074C10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86739" r="1768" b="3535"/>
          <a:stretch/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D5CD07E8-CBAA-45BA-85CF-1233D4AA8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solidFill>
            <a:srgbClr val="C0C0C0">
              <a:alpha val="50000"/>
            </a:srgbClr>
          </a:solidFill>
          <a:ln>
            <a:noFill/>
          </a:ln>
        </p:spPr>
        <p:txBody>
          <a:bodyPr lIns="216000" tIns="108000" rIns="216000" bIns="108000">
            <a:normAutofit/>
          </a:bodyPr>
          <a:lstStyle>
            <a:lvl1pPr>
              <a:def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DC6F4971-704E-42EF-A852-52D75741F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5590565"/>
          </a:xfrm>
        </p:spPr>
        <p:txBody>
          <a:bodyPr>
            <a:noAutofit/>
          </a:bodyPr>
          <a:lstStyle>
            <a:lvl1pPr marL="265113" indent="-265113" algn="just">
              <a:buClr>
                <a:schemeClr val="accent6"/>
              </a:buClr>
              <a:buFont typeface="Wingdings 3" panose="05040102010807070707" pitchFamily="18" charset="2"/>
              <a:buChar char=""/>
              <a:defRPr sz="2800">
                <a:solidFill>
                  <a:srgbClr val="002060"/>
                </a:solidFill>
              </a:defRPr>
            </a:lvl1pPr>
            <a:lvl2pPr marL="809625" indent="-352425" algn="just">
              <a:buClr>
                <a:schemeClr val="accent6"/>
              </a:buClr>
              <a:buFont typeface="Wingdings 3" panose="05040102010807070707" pitchFamily="18" charset="2"/>
              <a:buChar char=""/>
              <a:defRPr sz="2400">
                <a:solidFill>
                  <a:srgbClr val="002060"/>
                </a:solidFill>
              </a:defRPr>
            </a:lvl2pPr>
            <a:lvl3pPr marL="1143000" indent="-228600" algn="just">
              <a:buClr>
                <a:schemeClr val="accent6"/>
              </a:buClr>
              <a:buFont typeface="Wingdings" panose="05000000000000000000" pitchFamily="2" charset="2"/>
              <a:buChar char="§"/>
              <a:defRPr sz="2000">
                <a:solidFill>
                  <a:srgbClr val="002060"/>
                </a:solidFill>
              </a:defRPr>
            </a:lvl3pPr>
            <a:lvl4pPr algn="just">
              <a:buClr>
                <a:schemeClr val="accent6"/>
              </a:buClr>
              <a:defRPr sz="1800">
                <a:solidFill>
                  <a:srgbClr val="002060"/>
                </a:solidFill>
              </a:defRPr>
            </a:lvl4pPr>
            <a:lvl5pPr algn="just">
              <a:buClr>
                <a:schemeClr val="accent6"/>
              </a:buClr>
              <a:defRPr sz="1800">
                <a:solidFill>
                  <a:srgbClr val="00206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="" xmlns:a16="http://schemas.microsoft.com/office/drawing/2014/main" id="{05596C8C-2163-45E8-B709-8118C381771F}"/>
              </a:ext>
            </a:extLst>
          </p:cNvPr>
          <p:cNvCxnSpPr/>
          <p:nvPr userDrawn="1"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="" xmlns:a16="http://schemas.microsoft.com/office/drawing/2014/main" id="{F86BF578-C91A-4942-95D5-11408C3CCACF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ooter Placeholder 2">
            <a:extLst>
              <a:ext uri="{FF2B5EF4-FFF2-40B4-BE49-F238E27FC236}">
                <a16:creationId xmlns="" xmlns:a16="http://schemas.microsoft.com/office/drawing/2014/main" id="{59055D82-7978-44A5-82D1-0A4E00B382BF}"/>
              </a:ext>
            </a:extLst>
          </p:cNvPr>
          <p:cNvSpPr txBox="1">
            <a:spLocks/>
          </p:cNvSpPr>
          <p:nvPr userDrawn="1"/>
        </p:nvSpPr>
        <p:spPr>
          <a:xfrm>
            <a:off x="3535680" y="6604000"/>
            <a:ext cx="512064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#3110014 (M-I)   </a:t>
            </a: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5.2 – Multiple Integral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66333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lue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=""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=""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273238"/>
              </a:gs>
              <a:gs pos="100000">
                <a:srgbClr val="607D8B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=""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273238"/>
              </a:gs>
              <a:gs pos="100000">
                <a:srgbClr val="607D8B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=""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=""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=""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=""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=""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=""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=""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=""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=""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273238"/>
                    </a:gs>
                    <a:gs pos="100000">
                      <a:srgbClr val="607D8B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=""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=""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=""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="" xmlns:a16="http://schemas.microsoft.com/office/drawing/2014/main" id="{AEB45C91-0DA6-4973-9AEA-FF1388508AC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="" xmlns:a16="http://schemas.microsoft.com/office/drawing/2014/main" id="{F70CF6D9-DDB4-41AA-BB82-F8ED04AD8BC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8816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row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=""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=""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3E2622"/>
              </a:gs>
              <a:gs pos="100000">
                <a:srgbClr val="79554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=""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3E2622"/>
              </a:gs>
              <a:gs pos="100000">
                <a:srgbClr val="79554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=""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=""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=""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=""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=""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=""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=""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=""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=""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3E2622"/>
                    </a:gs>
                    <a:gs pos="100000">
                      <a:srgbClr val="795547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=""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=""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=""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="" xmlns:a16="http://schemas.microsoft.com/office/drawing/2014/main" id="{7E386D9D-B92A-4F40-9089-A1FD00CD387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="" xmlns:a16="http://schemas.microsoft.com/office/drawing/2014/main" id="{DA295F85-D43D-42E5-9539-A471116A43B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5262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eep Pu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=""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=""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301B92"/>
              </a:gs>
              <a:gs pos="100000">
                <a:srgbClr val="673BB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=""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301B92"/>
              </a:gs>
              <a:gs pos="100000">
                <a:srgbClr val="673BB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=""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=""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=""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=""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=""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=""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=""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=""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=""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301B92"/>
                    </a:gs>
                    <a:gs pos="100000">
                      <a:srgbClr val="673BB7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=""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=""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=""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="" xmlns:a16="http://schemas.microsoft.com/office/drawing/2014/main" id="{BE300026-40E8-4FB1-998A-9CEB5F7A1B8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="" xmlns:a16="http://schemas.microsoft.com/office/drawing/2014/main" id="{DB3B5E9B-B4F0-4E85-954A-F7CC04BBF24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2809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=""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=""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=""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=""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=""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=""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=""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=""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=""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=""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=""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225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0E47A1"/>
                    </a:gs>
                    <a:gs pos="100000">
                      <a:srgbClr val="03A9F5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=""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=""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=""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="" xmlns:a16="http://schemas.microsoft.com/office/drawing/2014/main" id="{C3A13D11-EC6C-4E81-AD83-7AC73D273FD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="" xmlns:a16="http://schemas.microsoft.com/office/drawing/2014/main" id="{85035EF3-F5FB-41C2-A0BE-B3AEF7556AB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  <p:pic>
        <p:nvPicPr>
          <p:cNvPr id="31" name="Picture 8" descr="How to write an Integration test for Node Application"/>
          <p:cNvPicPr>
            <a:picLocks noChangeArrowheads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7395" y="2104932"/>
            <a:ext cx="4572000" cy="2121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28075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=""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=""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B71B1C"/>
              </a:gs>
              <a:gs pos="100000">
                <a:srgbClr val="ED524F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=""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B71B1C"/>
              </a:gs>
              <a:gs pos="100000">
                <a:srgbClr val="ED524F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=""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=""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=""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=""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=""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=""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=""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=""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=""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B71B1C"/>
                    </a:gs>
                    <a:gs pos="100000">
                      <a:srgbClr val="ED524F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=""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=""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=""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="" xmlns:a16="http://schemas.microsoft.com/office/drawing/2014/main" id="{77B7B864-C091-4493-B14B-F5B61B586EED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46" t="7575" r="25761" b="18186"/>
          <a:stretch>
            <a:fillRect/>
          </a:stretch>
        </p:blipFill>
        <p:spPr>
          <a:xfrm>
            <a:off x="356499" y="5214354"/>
            <a:ext cx="1354234" cy="1354234"/>
          </a:xfrm>
          <a:custGeom>
            <a:avLst/>
            <a:gdLst>
              <a:gd name="connsiteX0" fmla="*/ 2286000 w 4572000"/>
              <a:gd name="connsiteY0" fmla="*/ 0 h 4572000"/>
              <a:gd name="connsiteX1" fmla="*/ 4572000 w 4572000"/>
              <a:gd name="connsiteY1" fmla="*/ 2286000 h 4572000"/>
              <a:gd name="connsiteX2" fmla="*/ 2286000 w 4572000"/>
              <a:gd name="connsiteY2" fmla="*/ 4572000 h 4572000"/>
              <a:gd name="connsiteX3" fmla="*/ 0 w 4572000"/>
              <a:gd name="connsiteY3" fmla="*/ 2286000 h 4572000"/>
              <a:gd name="connsiteX4" fmla="*/ 2286000 w 4572000"/>
              <a:gd name="connsiteY4" fmla="*/ 0 h 45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72000" h="4572000">
                <a:moveTo>
                  <a:pt x="2286000" y="0"/>
                </a:moveTo>
                <a:cubicBezTo>
                  <a:pt x="3548523" y="0"/>
                  <a:pt x="4572000" y="1023477"/>
                  <a:pt x="4572000" y="2286000"/>
                </a:cubicBezTo>
                <a:cubicBezTo>
                  <a:pt x="4572000" y="3548523"/>
                  <a:pt x="3548523" y="4572000"/>
                  <a:pt x="2286000" y="4572000"/>
                </a:cubicBezTo>
                <a:cubicBezTo>
                  <a:pt x="1023477" y="4572000"/>
                  <a:pt x="0" y="3548523"/>
                  <a:pt x="0" y="2286000"/>
                </a:cubicBezTo>
                <a:cubicBezTo>
                  <a:pt x="0" y="1023477"/>
                  <a:pt x="1023477" y="0"/>
                  <a:pt x="2286000" y="0"/>
                </a:cubicBezTo>
                <a:close/>
              </a:path>
            </a:pathLst>
          </a:custGeom>
          <a:noFill/>
          <a:ln w="6350">
            <a:solidFill>
              <a:schemeClr val="bg1">
                <a:lumMod val="65000"/>
              </a:schemeClr>
            </a:solidFill>
          </a:ln>
          <a:effectLst/>
        </p:spPr>
      </p:pic>
      <p:pic>
        <p:nvPicPr>
          <p:cNvPr id="21" name="Picture 20" descr="User icon Royalty Free Vector Image - VectorStock">
            <a:extLst>
              <a:ext uri="{FF2B5EF4-FFF2-40B4-BE49-F238E27FC236}">
                <a16:creationId xmlns="" xmlns:a16="http://schemas.microsoft.com/office/drawing/2014/main" id="{177B86E9-222D-4757-BE64-59540DB794E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1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="" xmlns:a16="http://schemas.microsoft.com/office/drawing/2014/main" id="{8ABCD18B-D4E0-41E4-8162-7E83CB11DAE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1319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=""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=""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890E4F"/>
              </a:gs>
              <a:gs pos="100000">
                <a:srgbClr val="D81A60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=""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890E4F"/>
              </a:gs>
              <a:gs pos="100000">
                <a:srgbClr val="D81A60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=""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=""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=""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=""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=""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=""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=""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=""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=""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890E4F"/>
                    </a:gs>
                    <a:gs pos="100000">
                      <a:srgbClr val="D81A60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=""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=""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=""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="" xmlns:a16="http://schemas.microsoft.com/office/drawing/2014/main" id="{A2F1AAAC-C051-4A31-837B-4A9977722A4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="" xmlns:a16="http://schemas.microsoft.com/office/drawing/2014/main" id="{ADF34BDA-AFB4-4120-81EF-C0AB56D388C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5025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 - Logo on T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="" xmlns:a16="http://schemas.microsoft.com/office/drawing/2014/main" id="{2967F7A9-F404-4412-B868-8EB67A41E2A4}"/>
              </a:ext>
            </a:extLst>
          </p:cNvPr>
          <p:cNvGrpSpPr/>
          <p:nvPr userDrawn="1"/>
        </p:nvGrpSpPr>
        <p:grpSpPr>
          <a:xfrm>
            <a:off x="9576895" y="861192"/>
            <a:ext cx="2554143" cy="587454"/>
            <a:chOff x="131177" y="5775962"/>
            <a:chExt cx="2530239" cy="581956"/>
          </a:xfrm>
        </p:grpSpPr>
        <p:pic>
          <p:nvPicPr>
            <p:cNvPr id="16" name="Picture 15">
              <a:extLst>
                <a:ext uri="{FF2B5EF4-FFF2-40B4-BE49-F238E27FC236}">
                  <a16:creationId xmlns="" xmlns:a16="http://schemas.microsoft.com/office/drawing/2014/main" id="{23F8D339-A0AA-4150-B7E8-C84E7F2AB7D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="" xmlns:a16="http://schemas.microsoft.com/office/drawing/2014/main" id="{6112BAB0-1CB8-413D-970D-4F482F1A0EDB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: Rounded Corners 16">
            <a:extLst>
              <a:ext uri="{FF2B5EF4-FFF2-40B4-BE49-F238E27FC236}">
                <a16:creationId xmlns="" xmlns:a16="http://schemas.microsoft.com/office/drawing/2014/main" id="{7CD05EDD-7D4D-4F15-B3BB-F4E2E35E1780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ate Placeholder 1">
            <a:extLst>
              <a:ext uri="{FF2B5EF4-FFF2-40B4-BE49-F238E27FC236}">
                <a16:creationId xmlns="" xmlns:a16="http://schemas.microsoft.com/office/drawing/2014/main" id="{CA463A36-7025-4394-9467-8A3EC3425B00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</a:t>
            </a:r>
            <a:r>
              <a:rPr lang="en-US" dirty="0" err="1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Kartikraj</a:t>
            </a: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</a:t>
            </a:r>
            <a:r>
              <a:rPr lang="en-US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Dhamsaniya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23" name="Slide Number Placeholder 3">
            <a:extLst>
              <a:ext uri="{FF2B5EF4-FFF2-40B4-BE49-F238E27FC236}">
                <a16:creationId xmlns="" xmlns:a16="http://schemas.microsoft.com/office/drawing/2014/main" id="{FE084249-8DB7-4B0A-AA7A-A1A407FC0773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pic>
        <p:nvPicPr>
          <p:cNvPr id="18" name="Shape 56">
            <a:extLst>
              <a:ext uri="{FF2B5EF4-FFF2-40B4-BE49-F238E27FC236}">
                <a16:creationId xmlns="" xmlns:a16="http://schemas.microsoft.com/office/drawing/2014/main" id="{ACB01872-4321-4181-A609-1C503C074C10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86739" r="1768" b="3535"/>
          <a:stretch/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D5CD07E8-CBAA-45BA-85CF-1233D4AA8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solidFill>
            <a:srgbClr val="C0C0C0">
              <a:alpha val="50000"/>
            </a:srgbClr>
          </a:solidFill>
          <a:ln>
            <a:noFill/>
          </a:ln>
        </p:spPr>
        <p:txBody>
          <a:bodyPr lIns="216000" tIns="108000" rIns="216000" bIns="108000">
            <a:normAutofit/>
          </a:bodyPr>
          <a:lstStyle>
            <a:lvl1pPr>
              <a:def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DC6F4971-704E-42EF-A852-52D75741F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5"/>
            <a:ext cx="11932920" cy="1844608"/>
          </a:xfrm>
        </p:spPr>
        <p:txBody>
          <a:bodyPr wrap="square">
            <a:spAutoFit/>
          </a:bodyPr>
          <a:lstStyle>
            <a:lvl1pPr marL="265113" indent="-265113" algn="just">
              <a:buClr>
                <a:schemeClr val="accent6"/>
              </a:buClr>
              <a:buFont typeface="Wingdings 3" panose="05040102010807070707" pitchFamily="18" charset="2"/>
              <a:buChar char=""/>
              <a:defRPr sz="2800">
                <a:solidFill>
                  <a:srgbClr val="002060"/>
                </a:solidFill>
              </a:defRPr>
            </a:lvl1pPr>
            <a:lvl2pPr marL="809625" indent="-352425" algn="just">
              <a:buClr>
                <a:schemeClr val="accent6"/>
              </a:buClr>
              <a:buFont typeface="Wingdings 3" panose="05040102010807070707" pitchFamily="18" charset="2"/>
              <a:buChar char=""/>
              <a:defRPr sz="2400">
                <a:solidFill>
                  <a:srgbClr val="002060"/>
                </a:solidFill>
              </a:defRPr>
            </a:lvl2pPr>
            <a:lvl3pPr marL="1143000" indent="-228600" algn="just">
              <a:buClr>
                <a:schemeClr val="accent6"/>
              </a:buClr>
              <a:buFont typeface="Wingdings" panose="05000000000000000000" pitchFamily="2" charset="2"/>
              <a:buChar char="§"/>
              <a:defRPr sz="2000">
                <a:solidFill>
                  <a:srgbClr val="002060"/>
                </a:solidFill>
              </a:defRPr>
            </a:lvl3pPr>
            <a:lvl4pPr algn="just">
              <a:buClr>
                <a:schemeClr val="accent6"/>
              </a:buClr>
              <a:defRPr sz="1800">
                <a:solidFill>
                  <a:srgbClr val="002060"/>
                </a:solidFill>
              </a:defRPr>
            </a:lvl4pPr>
            <a:lvl5pPr algn="just">
              <a:buClr>
                <a:schemeClr val="accent6"/>
              </a:buClr>
              <a:defRPr sz="1800">
                <a:solidFill>
                  <a:srgbClr val="00206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="" xmlns:a16="http://schemas.microsoft.com/office/drawing/2014/main" id="{05596C8C-2163-45E8-B709-8118C381771F}"/>
              </a:ext>
            </a:extLst>
          </p:cNvPr>
          <p:cNvCxnSpPr/>
          <p:nvPr userDrawn="1"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="" xmlns:a16="http://schemas.microsoft.com/office/drawing/2014/main" id="{F86BF578-C91A-4942-95D5-11408C3CCACF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ooter Placeholder 2">
            <a:extLst>
              <a:ext uri="{FF2B5EF4-FFF2-40B4-BE49-F238E27FC236}">
                <a16:creationId xmlns="" xmlns:a16="http://schemas.microsoft.com/office/drawing/2014/main" id="{59055D82-7978-44A5-82D1-0A4E00B382BF}"/>
              </a:ext>
            </a:extLst>
          </p:cNvPr>
          <p:cNvSpPr txBox="1">
            <a:spLocks/>
          </p:cNvSpPr>
          <p:nvPr userDrawn="1"/>
        </p:nvSpPr>
        <p:spPr>
          <a:xfrm>
            <a:off x="3535680" y="6604000"/>
            <a:ext cx="512064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#3110014 (M-I)   </a:t>
            </a: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5.2 – Multiple Integral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75998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 - Logo on T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="" xmlns:a16="http://schemas.microsoft.com/office/drawing/2014/main" id="{2967F7A9-F404-4412-B868-8EB67A41E2A4}"/>
              </a:ext>
            </a:extLst>
          </p:cNvPr>
          <p:cNvGrpSpPr/>
          <p:nvPr userDrawn="1"/>
        </p:nvGrpSpPr>
        <p:grpSpPr>
          <a:xfrm>
            <a:off x="9576895" y="861192"/>
            <a:ext cx="2554143" cy="587454"/>
            <a:chOff x="131177" y="5775962"/>
            <a:chExt cx="2530239" cy="581956"/>
          </a:xfrm>
        </p:grpSpPr>
        <p:pic>
          <p:nvPicPr>
            <p:cNvPr id="16" name="Picture 15">
              <a:extLst>
                <a:ext uri="{FF2B5EF4-FFF2-40B4-BE49-F238E27FC236}">
                  <a16:creationId xmlns="" xmlns:a16="http://schemas.microsoft.com/office/drawing/2014/main" id="{23F8D339-A0AA-4150-B7E8-C84E7F2AB7D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="" xmlns:a16="http://schemas.microsoft.com/office/drawing/2014/main" id="{6112BAB0-1CB8-413D-970D-4F482F1A0EDB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: Rounded Corners 16">
            <a:extLst>
              <a:ext uri="{FF2B5EF4-FFF2-40B4-BE49-F238E27FC236}">
                <a16:creationId xmlns="" xmlns:a16="http://schemas.microsoft.com/office/drawing/2014/main" id="{7CD05EDD-7D4D-4F15-B3BB-F4E2E35E1780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ate Placeholder 1">
            <a:extLst>
              <a:ext uri="{FF2B5EF4-FFF2-40B4-BE49-F238E27FC236}">
                <a16:creationId xmlns="" xmlns:a16="http://schemas.microsoft.com/office/drawing/2014/main" id="{CA463A36-7025-4394-9467-8A3EC3425B00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</a:t>
            </a:r>
            <a:r>
              <a:rPr lang="en-US" dirty="0" err="1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Kartikraj</a:t>
            </a: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</a:t>
            </a:r>
            <a:r>
              <a:rPr lang="en-US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Dhamsaniya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23" name="Slide Number Placeholder 3">
            <a:extLst>
              <a:ext uri="{FF2B5EF4-FFF2-40B4-BE49-F238E27FC236}">
                <a16:creationId xmlns="" xmlns:a16="http://schemas.microsoft.com/office/drawing/2014/main" id="{FE084249-8DB7-4B0A-AA7A-A1A407FC0773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pic>
        <p:nvPicPr>
          <p:cNvPr id="18" name="Shape 56">
            <a:extLst>
              <a:ext uri="{FF2B5EF4-FFF2-40B4-BE49-F238E27FC236}">
                <a16:creationId xmlns="" xmlns:a16="http://schemas.microsoft.com/office/drawing/2014/main" id="{ACB01872-4321-4181-A609-1C503C074C10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86739" r="1768" b="3535"/>
          <a:stretch/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D5CD07E8-CBAA-45BA-85CF-1233D4AA8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solidFill>
            <a:srgbClr val="C0C0C0">
              <a:alpha val="50000"/>
            </a:srgbClr>
          </a:solidFill>
          <a:ln>
            <a:noFill/>
          </a:ln>
        </p:spPr>
        <p:txBody>
          <a:bodyPr lIns="216000" tIns="108000" rIns="216000" bIns="108000">
            <a:normAutofit/>
          </a:bodyPr>
          <a:lstStyle>
            <a:lvl1pPr>
              <a:def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="" xmlns:a16="http://schemas.microsoft.com/office/drawing/2014/main" id="{05596C8C-2163-45E8-B709-8118C381771F}"/>
              </a:ext>
            </a:extLst>
          </p:cNvPr>
          <p:cNvCxnSpPr/>
          <p:nvPr userDrawn="1"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="" xmlns:a16="http://schemas.microsoft.com/office/drawing/2014/main" id="{F86BF578-C91A-4942-95D5-11408C3CCACF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ooter Placeholder 2">
            <a:extLst>
              <a:ext uri="{FF2B5EF4-FFF2-40B4-BE49-F238E27FC236}">
                <a16:creationId xmlns="" xmlns:a16="http://schemas.microsoft.com/office/drawing/2014/main" id="{59055D82-7978-44A5-82D1-0A4E00B382BF}"/>
              </a:ext>
            </a:extLst>
          </p:cNvPr>
          <p:cNvSpPr txBox="1">
            <a:spLocks/>
          </p:cNvSpPr>
          <p:nvPr userDrawn="1"/>
        </p:nvSpPr>
        <p:spPr>
          <a:xfrm>
            <a:off x="3535680" y="6604000"/>
            <a:ext cx="512064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#3110014 (M-I)   </a:t>
            </a: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5.2 – Multiple Integral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96928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Logo on B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="" xmlns:a16="http://schemas.microsoft.com/office/drawing/2014/main" id="{2967F7A9-F404-4412-B868-8EB67A41E2A4}"/>
              </a:ext>
            </a:extLst>
          </p:cNvPr>
          <p:cNvGrpSpPr/>
          <p:nvPr userDrawn="1"/>
        </p:nvGrpSpPr>
        <p:grpSpPr>
          <a:xfrm>
            <a:off x="9576895" y="5890392"/>
            <a:ext cx="2554143" cy="587454"/>
            <a:chOff x="131177" y="5775962"/>
            <a:chExt cx="2530239" cy="581956"/>
          </a:xfrm>
        </p:grpSpPr>
        <p:pic>
          <p:nvPicPr>
            <p:cNvPr id="16" name="Picture 15">
              <a:extLst>
                <a:ext uri="{FF2B5EF4-FFF2-40B4-BE49-F238E27FC236}">
                  <a16:creationId xmlns="" xmlns:a16="http://schemas.microsoft.com/office/drawing/2014/main" id="{23F8D339-A0AA-4150-B7E8-C84E7F2AB7D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="" xmlns:a16="http://schemas.microsoft.com/office/drawing/2014/main" id="{6112BAB0-1CB8-413D-970D-4F482F1A0EDB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: Rounded Corners 16">
            <a:extLst>
              <a:ext uri="{FF2B5EF4-FFF2-40B4-BE49-F238E27FC236}">
                <a16:creationId xmlns="" xmlns:a16="http://schemas.microsoft.com/office/drawing/2014/main" id="{7CD05EDD-7D4D-4F15-B3BB-F4E2E35E1780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ate Placeholder 1">
            <a:extLst>
              <a:ext uri="{FF2B5EF4-FFF2-40B4-BE49-F238E27FC236}">
                <a16:creationId xmlns="" xmlns:a16="http://schemas.microsoft.com/office/drawing/2014/main" id="{CA463A36-7025-4394-9467-8A3EC3425B00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</a:t>
            </a:r>
            <a:r>
              <a:rPr lang="en-US" dirty="0" err="1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Kartikraj</a:t>
            </a: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</a:t>
            </a:r>
            <a:r>
              <a:rPr lang="en-US" dirty="0" err="1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Dhamsaniya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23" name="Slide Number Placeholder 3">
            <a:extLst>
              <a:ext uri="{FF2B5EF4-FFF2-40B4-BE49-F238E27FC236}">
                <a16:creationId xmlns="" xmlns:a16="http://schemas.microsoft.com/office/drawing/2014/main" id="{FE084249-8DB7-4B0A-AA7A-A1A407FC0773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pic>
        <p:nvPicPr>
          <p:cNvPr id="18" name="Shape 56">
            <a:extLst>
              <a:ext uri="{FF2B5EF4-FFF2-40B4-BE49-F238E27FC236}">
                <a16:creationId xmlns="" xmlns:a16="http://schemas.microsoft.com/office/drawing/2014/main" id="{ACB01872-4321-4181-A609-1C503C074C10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86739" r="1768" b="3535"/>
          <a:stretch/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D5CD07E8-CBAA-45BA-85CF-1233D4AA8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solidFill>
            <a:srgbClr val="C0C0C0">
              <a:alpha val="50000"/>
            </a:srgbClr>
          </a:solidFill>
          <a:ln>
            <a:noFill/>
          </a:ln>
        </p:spPr>
        <p:txBody>
          <a:bodyPr lIns="216000" tIns="108000" rIns="216000" bIns="108000">
            <a:normAutofit/>
          </a:bodyPr>
          <a:lstStyle>
            <a:lvl1pPr>
              <a:def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DC6F4971-704E-42EF-A852-52D75741F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5590565"/>
          </a:xfrm>
        </p:spPr>
        <p:txBody>
          <a:bodyPr>
            <a:noAutofit/>
          </a:bodyPr>
          <a:lstStyle>
            <a:lvl1pPr marL="265113" indent="-265113" algn="just">
              <a:buClr>
                <a:schemeClr val="accent6"/>
              </a:buClr>
              <a:buFont typeface="Wingdings 3" panose="05040102010807070707" pitchFamily="18" charset="2"/>
              <a:buChar char=""/>
              <a:defRPr sz="2800">
                <a:solidFill>
                  <a:srgbClr val="002060"/>
                </a:solidFill>
              </a:defRPr>
            </a:lvl1pPr>
            <a:lvl2pPr marL="809625" indent="-352425" algn="just">
              <a:buClr>
                <a:schemeClr val="accent6"/>
              </a:buClr>
              <a:buFont typeface="Wingdings 3" panose="05040102010807070707" pitchFamily="18" charset="2"/>
              <a:buChar char=""/>
              <a:defRPr sz="2400">
                <a:solidFill>
                  <a:srgbClr val="002060"/>
                </a:solidFill>
              </a:defRPr>
            </a:lvl2pPr>
            <a:lvl3pPr marL="1143000" indent="-228600" algn="just">
              <a:buClr>
                <a:schemeClr val="accent6"/>
              </a:buClr>
              <a:buFont typeface="Wingdings" panose="05000000000000000000" pitchFamily="2" charset="2"/>
              <a:buChar char="§"/>
              <a:defRPr sz="2000">
                <a:solidFill>
                  <a:srgbClr val="002060"/>
                </a:solidFill>
              </a:defRPr>
            </a:lvl3pPr>
            <a:lvl4pPr algn="just">
              <a:buClr>
                <a:schemeClr val="accent6"/>
              </a:buClr>
              <a:defRPr sz="1800">
                <a:solidFill>
                  <a:srgbClr val="002060"/>
                </a:solidFill>
              </a:defRPr>
            </a:lvl4pPr>
            <a:lvl5pPr algn="just">
              <a:buClr>
                <a:schemeClr val="accent6"/>
              </a:buClr>
              <a:defRPr sz="1800">
                <a:solidFill>
                  <a:srgbClr val="00206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="" xmlns:a16="http://schemas.microsoft.com/office/drawing/2014/main" id="{05596C8C-2163-45E8-B709-8118C381771F}"/>
              </a:ext>
            </a:extLst>
          </p:cNvPr>
          <p:cNvCxnSpPr/>
          <p:nvPr userDrawn="1"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="" xmlns:a16="http://schemas.microsoft.com/office/drawing/2014/main" id="{F86BF578-C91A-4942-95D5-11408C3CCACF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ooter Placeholder 2">
            <a:extLst>
              <a:ext uri="{FF2B5EF4-FFF2-40B4-BE49-F238E27FC236}">
                <a16:creationId xmlns="" xmlns:a16="http://schemas.microsoft.com/office/drawing/2014/main" id="{59055D82-7978-44A5-82D1-0A4E00B382BF}"/>
              </a:ext>
            </a:extLst>
          </p:cNvPr>
          <p:cNvSpPr txBox="1">
            <a:spLocks/>
          </p:cNvSpPr>
          <p:nvPr userDrawn="1"/>
        </p:nvSpPr>
        <p:spPr>
          <a:xfrm>
            <a:off x="3535680" y="6604000"/>
            <a:ext cx="512064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#3110014 (M-I)   </a:t>
            </a: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5.2 – Multiple Integral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27612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 - Logo on B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="" xmlns:a16="http://schemas.microsoft.com/office/drawing/2014/main" id="{2967F7A9-F404-4412-B868-8EB67A41E2A4}"/>
              </a:ext>
            </a:extLst>
          </p:cNvPr>
          <p:cNvGrpSpPr/>
          <p:nvPr userDrawn="1"/>
        </p:nvGrpSpPr>
        <p:grpSpPr>
          <a:xfrm>
            <a:off x="9576895" y="5890392"/>
            <a:ext cx="2554143" cy="587454"/>
            <a:chOff x="131177" y="5775962"/>
            <a:chExt cx="2530239" cy="581956"/>
          </a:xfrm>
        </p:grpSpPr>
        <p:pic>
          <p:nvPicPr>
            <p:cNvPr id="16" name="Picture 15">
              <a:extLst>
                <a:ext uri="{FF2B5EF4-FFF2-40B4-BE49-F238E27FC236}">
                  <a16:creationId xmlns="" xmlns:a16="http://schemas.microsoft.com/office/drawing/2014/main" id="{23F8D339-A0AA-4150-B7E8-C84E7F2AB7D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="" xmlns:a16="http://schemas.microsoft.com/office/drawing/2014/main" id="{6112BAB0-1CB8-413D-970D-4F482F1A0EDB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: Rounded Corners 16">
            <a:extLst>
              <a:ext uri="{FF2B5EF4-FFF2-40B4-BE49-F238E27FC236}">
                <a16:creationId xmlns="" xmlns:a16="http://schemas.microsoft.com/office/drawing/2014/main" id="{7CD05EDD-7D4D-4F15-B3BB-F4E2E35E1780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ate Placeholder 1">
            <a:extLst>
              <a:ext uri="{FF2B5EF4-FFF2-40B4-BE49-F238E27FC236}">
                <a16:creationId xmlns="" xmlns:a16="http://schemas.microsoft.com/office/drawing/2014/main" id="{CA463A36-7025-4394-9467-8A3EC3425B00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</a:t>
            </a:r>
            <a:r>
              <a:rPr lang="en-US" dirty="0" err="1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Kartikraj</a:t>
            </a: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</a:t>
            </a:r>
            <a:r>
              <a:rPr lang="en-US" dirty="0" err="1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Dhamsaniya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23" name="Slide Number Placeholder 3">
            <a:extLst>
              <a:ext uri="{FF2B5EF4-FFF2-40B4-BE49-F238E27FC236}">
                <a16:creationId xmlns="" xmlns:a16="http://schemas.microsoft.com/office/drawing/2014/main" id="{FE084249-8DB7-4B0A-AA7A-A1A407FC0773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pic>
        <p:nvPicPr>
          <p:cNvPr id="18" name="Shape 56">
            <a:extLst>
              <a:ext uri="{FF2B5EF4-FFF2-40B4-BE49-F238E27FC236}">
                <a16:creationId xmlns="" xmlns:a16="http://schemas.microsoft.com/office/drawing/2014/main" id="{ACB01872-4321-4181-A609-1C503C074C10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86739" r="1768" b="3535"/>
          <a:stretch/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D5CD07E8-CBAA-45BA-85CF-1233D4AA8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solidFill>
            <a:srgbClr val="C0C0C0">
              <a:alpha val="50000"/>
            </a:srgbClr>
          </a:solidFill>
          <a:ln>
            <a:noFill/>
          </a:ln>
        </p:spPr>
        <p:txBody>
          <a:bodyPr lIns="216000" tIns="108000" rIns="216000" bIns="108000">
            <a:normAutofit/>
          </a:bodyPr>
          <a:lstStyle>
            <a:lvl1pPr>
              <a:def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DC6F4971-704E-42EF-A852-52D75741F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1844608"/>
          </a:xfrm>
        </p:spPr>
        <p:txBody>
          <a:bodyPr>
            <a:spAutoFit/>
          </a:bodyPr>
          <a:lstStyle>
            <a:lvl1pPr marL="265113" indent="-265113" algn="just">
              <a:buClr>
                <a:schemeClr val="accent6"/>
              </a:buClr>
              <a:buFont typeface="Wingdings 3" panose="05040102010807070707" pitchFamily="18" charset="2"/>
              <a:buChar char=""/>
              <a:defRPr sz="2800">
                <a:solidFill>
                  <a:srgbClr val="002060"/>
                </a:solidFill>
              </a:defRPr>
            </a:lvl1pPr>
            <a:lvl2pPr marL="809625" indent="-352425" algn="just">
              <a:buClr>
                <a:schemeClr val="accent6"/>
              </a:buClr>
              <a:buFont typeface="Wingdings 3" panose="05040102010807070707" pitchFamily="18" charset="2"/>
              <a:buChar char=""/>
              <a:defRPr sz="2400">
                <a:solidFill>
                  <a:srgbClr val="002060"/>
                </a:solidFill>
              </a:defRPr>
            </a:lvl2pPr>
            <a:lvl3pPr marL="1143000" indent="-228600" algn="just">
              <a:buClr>
                <a:schemeClr val="accent6"/>
              </a:buClr>
              <a:buFont typeface="Wingdings" panose="05000000000000000000" pitchFamily="2" charset="2"/>
              <a:buChar char="§"/>
              <a:defRPr sz="2000">
                <a:solidFill>
                  <a:srgbClr val="002060"/>
                </a:solidFill>
              </a:defRPr>
            </a:lvl3pPr>
            <a:lvl4pPr algn="just">
              <a:buClr>
                <a:schemeClr val="accent6"/>
              </a:buClr>
              <a:defRPr sz="1800">
                <a:solidFill>
                  <a:srgbClr val="002060"/>
                </a:solidFill>
              </a:defRPr>
            </a:lvl4pPr>
            <a:lvl5pPr algn="just">
              <a:buClr>
                <a:schemeClr val="accent6"/>
              </a:buClr>
              <a:defRPr sz="1800">
                <a:solidFill>
                  <a:srgbClr val="00206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="" xmlns:a16="http://schemas.microsoft.com/office/drawing/2014/main" id="{05596C8C-2163-45E8-B709-8118C381771F}"/>
              </a:ext>
            </a:extLst>
          </p:cNvPr>
          <p:cNvCxnSpPr/>
          <p:nvPr userDrawn="1"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="" xmlns:a16="http://schemas.microsoft.com/office/drawing/2014/main" id="{F86BF578-C91A-4942-95D5-11408C3CCACF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ooter Placeholder 2">
            <a:extLst>
              <a:ext uri="{FF2B5EF4-FFF2-40B4-BE49-F238E27FC236}">
                <a16:creationId xmlns="" xmlns:a16="http://schemas.microsoft.com/office/drawing/2014/main" id="{59055D82-7978-44A5-82D1-0A4E00B382BF}"/>
              </a:ext>
            </a:extLst>
          </p:cNvPr>
          <p:cNvSpPr txBox="1">
            <a:spLocks/>
          </p:cNvSpPr>
          <p:nvPr userDrawn="1"/>
        </p:nvSpPr>
        <p:spPr>
          <a:xfrm>
            <a:off x="3535680" y="6604000"/>
            <a:ext cx="512064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#3110014 (M-I)   </a:t>
            </a: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5.2 – Multiple Integral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60779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 - Logo on B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="" xmlns:a16="http://schemas.microsoft.com/office/drawing/2014/main" id="{2967F7A9-F404-4412-B868-8EB67A41E2A4}"/>
              </a:ext>
            </a:extLst>
          </p:cNvPr>
          <p:cNvGrpSpPr/>
          <p:nvPr userDrawn="1"/>
        </p:nvGrpSpPr>
        <p:grpSpPr>
          <a:xfrm>
            <a:off x="9576895" y="5890392"/>
            <a:ext cx="2554143" cy="587454"/>
            <a:chOff x="131177" y="5775962"/>
            <a:chExt cx="2530239" cy="581956"/>
          </a:xfrm>
        </p:grpSpPr>
        <p:pic>
          <p:nvPicPr>
            <p:cNvPr id="16" name="Picture 15">
              <a:extLst>
                <a:ext uri="{FF2B5EF4-FFF2-40B4-BE49-F238E27FC236}">
                  <a16:creationId xmlns="" xmlns:a16="http://schemas.microsoft.com/office/drawing/2014/main" id="{23F8D339-A0AA-4150-B7E8-C84E7F2AB7D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="" xmlns:a16="http://schemas.microsoft.com/office/drawing/2014/main" id="{6112BAB0-1CB8-413D-970D-4F482F1A0EDB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: Rounded Corners 16">
            <a:extLst>
              <a:ext uri="{FF2B5EF4-FFF2-40B4-BE49-F238E27FC236}">
                <a16:creationId xmlns="" xmlns:a16="http://schemas.microsoft.com/office/drawing/2014/main" id="{7CD05EDD-7D4D-4F15-B3BB-F4E2E35E1780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ate Placeholder 1">
            <a:extLst>
              <a:ext uri="{FF2B5EF4-FFF2-40B4-BE49-F238E27FC236}">
                <a16:creationId xmlns="" xmlns:a16="http://schemas.microsoft.com/office/drawing/2014/main" id="{CA463A36-7025-4394-9467-8A3EC3425B00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</a:t>
            </a:r>
            <a:r>
              <a:rPr lang="en-US" dirty="0" err="1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Kartikraj</a:t>
            </a: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</a:t>
            </a:r>
            <a:r>
              <a:rPr lang="en-US" dirty="0" err="1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Dhamsaniya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23" name="Slide Number Placeholder 3">
            <a:extLst>
              <a:ext uri="{FF2B5EF4-FFF2-40B4-BE49-F238E27FC236}">
                <a16:creationId xmlns="" xmlns:a16="http://schemas.microsoft.com/office/drawing/2014/main" id="{FE084249-8DB7-4B0A-AA7A-A1A407FC0773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pic>
        <p:nvPicPr>
          <p:cNvPr id="18" name="Shape 56">
            <a:extLst>
              <a:ext uri="{FF2B5EF4-FFF2-40B4-BE49-F238E27FC236}">
                <a16:creationId xmlns="" xmlns:a16="http://schemas.microsoft.com/office/drawing/2014/main" id="{ACB01872-4321-4181-A609-1C503C074C10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86739" r="1768" b="3535"/>
          <a:stretch/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D5CD07E8-CBAA-45BA-85CF-1233D4AA8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solidFill>
            <a:srgbClr val="C0C0C0">
              <a:alpha val="50000"/>
            </a:srgbClr>
          </a:solidFill>
          <a:ln>
            <a:noFill/>
          </a:ln>
        </p:spPr>
        <p:txBody>
          <a:bodyPr lIns="216000" tIns="108000" rIns="216000" bIns="108000">
            <a:normAutofit/>
          </a:bodyPr>
          <a:lstStyle>
            <a:lvl1pPr>
              <a:def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="" xmlns:a16="http://schemas.microsoft.com/office/drawing/2014/main" id="{05596C8C-2163-45E8-B709-8118C381771F}"/>
              </a:ext>
            </a:extLst>
          </p:cNvPr>
          <p:cNvCxnSpPr/>
          <p:nvPr userDrawn="1"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="" xmlns:a16="http://schemas.microsoft.com/office/drawing/2014/main" id="{F86BF578-C91A-4942-95D5-11408C3CCACF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ooter Placeholder 2">
            <a:extLst>
              <a:ext uri="{FF2B5EF4-FFF2-40B4-BE49-F238E27FC236}">
                <a16:creationId xmlns="" xmlns:a16="http://schemas.microsoft.com/office/drawing/2014/main" id="{59055D82-7978-44A5-82D1-0A4E00B382BF}"/>
              </a:ext>
            </a:extLst>
          </p:cNvPr>
          <p:cNvSpPr txBox="1">
            <a:spLocks/>
          </p:cNvSpPr>
          <p:nvPr userDrawn="1"/>
        </p:nvSpPr>
        <p:spPr>
          <a:xfrm>
            <a:off x="3535680" y="6604000"/>
            <a:ext cx="512064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#3110014 (M-I)   </a:t>
            </a: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5.2 – Multiple Integral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6680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Logo on B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="" xmlns:a16="http://schemas.microsoft.com/office/drawing/2014/main" id="{2967F7A9-F404-4412-B868-8EB67A41E2A4}"/>
              </a:ext>
            </a:extLst>
          </p:cNvPr>
          <p:cNvGrpSpPr/>
          <p:nvPr userDrawn="1"/>
        </p:nvGrpSpPr>
        <p:grpSpPr>
          <a:xfrm>
            <a:off x="128095" y="5890392"/>
            <a:ext cx="2554143" cy="587454"/>
            <a:chOff x="131177" y="5775962"/>
            <a:chExt cx="2530239" cy="581956"/>
          </a:xfrm>
        </p:grpSpPr>
        <p:pic>
          <p:nvPicPr>
            <p:cNvPr id="16" name="Picture 15">
              <a:extLst>
                <a:ext uri="{FF2B5EF4-FFF2-40B4-BE49-F238E27FC236}">
                  <a16:creationId xmlns="" xmlns:a16="http://schemas.microsoft.com/office/drawing/2014/main" id="{23F8D339-A0AA-4150-B7E8-C84E7F2AB7D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="" xmlns:a16="http://schemas.microsoft.com/office/drawing/2014/main" id="{6112BAB0-1CB8-413D-970D-4F482F1A0EDB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: Rounded Corners 16">
            <a:extLst>
              <a:ext uri="{FF2B5EF4-FFF2-40B4-BE49-F238E27FC236}">
                <a16:creationId xmlns="" xmlns:a16="http://schemas.microsoft.com/office/drawing/2014/main" id="{7CD05EDD-7D4D-4F15-B3BB-F4E2E35E1780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ate Placeholder 1">
            <a:extLst>
              <a:ext uri="{FF2B5EF4-FFF2-40B4-BE49-F238E27FC236}">
                <a16:creationId xmlns="" xmlns:a16="http://schemas.microsoft.com/office/drawing/2014/main" id="{CA463A36-7025-4394-9467-8A3EC3425B00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</a:t>
            </a:r>
            <a:r>
              <a:rPr lang="en-US" dirty="0" err="1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Kartikraj</a:t>
            </a: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</a:t>
            </a:r>
            <a:r>
              <a:rPr lang="en-US" dirty="0" err="1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Dhamsaniya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23" name="Slide Number Placeholder 3">
            <a:extLst>
              <a:ext uri="{FF2B5EF4-FFF2-40B4-BE49-F238E27FC236}">
                <a16:creationId xmlns="" xmlns:a16="http://schemas.microsoft.com/office/drawing/2014/main" id="{FE084249-8DB7-4B0A-AA7A-A1A407FC0773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pic>
        <p:nvPicPr>
          <p:cNvPr id="18" name="Shape 56">
            <a:extLst>
              <a:ext uri="{FF2B5EF4-FFF2-40B4-BE49-F238E27FC236}">
                <a16:creationId xmlns="" xmlns:a16="http://schemas.microsoft.com/office/drawing/2014/main" id="{ACB01872-4321-4181-A609-1C503C074C10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86739" r="1768" b="3535"/>
          <a:stretch/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D5CD07E8-CBAA-45BA-85CF-1233D4AA8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solidFill>
            <a:srgbClr val="C0C0C0">
              <a:alpha val="50000"/>
            </a:srgbClr>
          </a:solidFill>
          <a:ln>
            <a:noFill/>
          </a:ln>
        </p:spPr>
        <p:txBody>
          <a:bodyPr lIns="216000" tIns="108000" rIns="216000" bIns="108000">
            <a:normAutofit/>
          </a:bodyPr>
          <a:lstStyle>
            <a:lvl1pPr>
              <a:def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DC6F4971-704E-42EF-A852-52D75741F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5590565"/>
          </a:xfrm>
        </p:spPr>
        <p:txBody>
          <a:bodyPr>
            <a:noAutofit/>
          </a:bodyPr>
          <a:lstStyle>
            <a:lvl1pPr marL="265113" indent="-265113" algn="just">
              <a:buClr>
                <a:schemeClr val="accent6"/>
              </a:buClr>
              <a:buFont typeface="Wingdings 3" panose="05040102010807070707" pitchFamily="18" charset="2"/>
              <a:buChar char=""/>
              <a:defRPr sz="2800">
                <a:solidFill>
                  <a:srgbClr val="002060"/>
                </a:solidFill>
              </a:defRPr>
            </a:lvl1pPr>
            <a:lvl2pPr marL="809625" indent="-352425" algn="just">
              <a:buClr>
                <a:schemeClr val="accent6"/>
              </a:buClr>
              <a:buFont typeface="Wingdings 3" panose="05040102010807070707" pitchFamily="18" charset="2"/>
              <a:buChar char=""/>
              <a:defRPr sz="2400">
                <a:solidFill>
                  <a:srgbClr val="002060"/>
                </a:solidFill>
              </a:defRPr>
            </a:lvl2pPr>
            <a:lvl3pPr marL="1143000" indent="-228600" algn="just">
              <a:buClr>
                <a:schemeClr val="accent6"/>
              </a:buClr>
              <a:buFont typeface="Wingdings" panose="05000000000000000000" pitchFamily="2" charset="2"/>
              <a:buChar char="§"/>
              <a:defRPr sz="2000">
                <a:solidFill>
                  <a:srgbClr val="002060"/>
                </a:solidFill>
              </a:defRPr>
            </a:lvl3pPr>
            <a:lvl4pPr algn="just">
              <a:buClr>
                <a:schemeClr val="accent6"/>
              </a:buClr>
              <a:defRPr sz="1800">
                <a:solidFill>
                  <a:srgbClr val="002060"/>
                </a:solidFill>
              </a:defRPr>
            </a:lvl4pPr>
            <a:lvl5pPr algn="just">
              <a:buClr>
                <a:schemeClr val="accent6"/>
              </a:buClr>
              <a:defRPr sz="1800">
                <a:solidFill>
                  <a:srgbClr val="00206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="" xmlns:a16="http://schemas.microsoft.com/office/drawing/2014/main" id="{05596C8C-2163-45E8-B709-8118C381771F}"/>
              </a:ext>
            </a:extLst>
          </p:cNvPr>
          <p:cNvCxnSpPr/>
          <p:nvPr userDrawn="1"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="" xmlns:a16="http://schemas.microsoft.com/office/drawing/2014/main" id="{F86BF578-C91A-4942-95D5-11408C3CCACF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ooter Placeholder 2">
            <a:extLst>
              <a:ext uri="{FF2B5EF4-FFF2-40B4-BE49-F238E27FC236}">
                <a16:creationId xmlns="" xmlns:a16="http://schemas.microsoft.com/office/drawing/2014/main" id="{59055D82-7978-44A5-82D1-0A4E00B382BF}"/>
              </a:ext>
            </a:extLst>
          </p:cNvPr>
          <p:cNvSpPr txBox="1">
            <a:spLocks/>
          </p:cNvSpPr>
          <p:nvPr userDrawn="1"/>
        </p:nvSpPr>
        <p:spPr>
          <a:xfrm>
            <a:off x="3535680" y="6604000"/>
            <a:ext cx="512064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#3110014 (M-I)   </a:t>
            </a: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5.2 – Multiple Integral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8628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 - Logo on B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="" xmlns:a16="http://schemas.microsoft.com/office/drawing/2014/main" id="{2967F7A9-F404-4412-B868-8EB67A41E2A4}"/>
              </a:ext>
            </a:extLst>
          </p:cNvPr>
          <p:cNvGrpSpPr/>
          <p:nvPr userDrawn="1"/>
        </p:nvGrpSpPr>
        <p:grpSpPr>
          <a:xfrm>
            <a:off x="128095" y="5890392"/>
            <a:ext cx="2554143" cy="587454"/>
            <a:chOff x="131177" y="5775962"/>
            <a:chExt cx="2530239" cy="581956"/>
          </a:xfrm>
        </p:grpSpPr>
        <p:pic>
          <p:nvPicPr>
            <p:cNvPr id="16" name="Picture 15">
              <a:extLst>
                <a:ext uri="{FF2B5EF4-FFF2-40B4-BE49-F238E27FC236}">
                  <a16:creationId xmlns="" xmlns:a16="http://schemas.microsoft.com/office/drawing/2014/main" id="{23F8D339-A0AA-4150-B7E8-C84E7F2AB7D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="" xmlns:a16="http://schemas.microsoft.com/office/drawing/2014/main" id="{6112BAB0-1CB8-413D-970D-4F482F1A0EDB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: Rounded Corners 16">
            <a:extLst>
              <a:ext uri="{FF2B5EF4-FFF2-40B4-BE49-F238E27FC236}">
                <a16:creationId xmlns="" xmlns:a16="http://schemas.microsoft.com/office/drawing/2014/main" id="{7CD05EDD-7D4D-4F15-B3BB-F4E2E35E1780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ate Placeholder 1">
            <a:extLst>
              <a:ext uri="{FF2B5EF4-FFF2-40B4-BE49-F238E27FC236}">
                <a16:creationId xmlns="" xmlns:a16="http://schemas.microsoft.com/office/drawing/2014/main" id="{CA463A36-7025-4394-9467-8A3EC3425B00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</a:t>
            </a:r>
            <a:r>
              <a:rPr lang="en-US" dirty="0" err="1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Kartikraj</a:t>
            </a: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</a:t>
            </a:r>
            <a:r>
              <a:rPr lang="en-US" dirty="0" err="1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Dhamsaniya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23" name="Slide Number Placeholder 3">
            <a:extLst>
              <a:ext uri="{FF2B5EF4-FFF2-40B4-BE49-F238E27FC236}">
                <a16:creationId xmlns="" xmlns:a16="http://schemas.microsoft.com/office/drawing/2014/main" id="{FE084249-8DB7-4B0A-AA7A-A1A407FC0773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pic>
        <p:nvPicPr>
          <p:cNvPr id="18" name="Shape 56">
            <a:extLst>
              <a:ext uri="{FF2B5EF4-FFF2-40B4-BE49-F238E27FC236}">
                <a16:creationId xmlns="" xmlns:a16="http://schemas.microsoft.com/office/drawing/2014/main" id="{ACB01872-4321-4181-A609-1C503C074C10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86739" r="1768" b="3535"/>
          <a:stretch/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D5CD07E8-CBAA-45BA-85CF-1233D4AA8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solidFill>
            <a:srgbClr val="C0C0C0">
              <a:alpha val="50000"/>
            </a:srgbClr>
          </a:solidFill>
          <a:ln>
            <a:noFill/>
          </a:ln>
        </p:spPr>
        <p:txBody>
          <a:bodyPr lIns="216000" tIns="108000" rIns="216000" bIns="108000">
            <a:normAutofit/>
          </a:bodyPr>
          <a:lstStyle>
            <a:lvl1pPr>
              <a:def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DC6F4971-704E-42EF-A852-52D75741F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1844608"/>
          </a:xfrm>
        </p:spPr>
        <p:txBody>
          <a:bodyPr>
            <a:spAutoFit/>
          </a:bodyPr>
          <a:lstStyle>
            <a:lvl1pPr marL="265113" indent="-265113" algn="just">
              <a:buClr>
                <a:schemeClr val="accent6"/>
              </a:buClr>
              <a:buFont typeface="Wingdings 3" panose="05040102010807070707" pitchFamily="18" charset="2"/>
              <a:buChar char=""/>
              <a:defRPr sz="2800">
                <a:solidFill>
                  <a:srgbClr val="002060"/>
                </a:solidFill>
              </a:defRPr>
            </a:lvl1pPr>
            <a:lvl2pPr marL="809625" indent="-352425" algn="just">
              <a:buClr>
                <a:schemeClr val="accent6"/>
              </a:buClr>
              <a:buFont typeface="Wingdings 3" panose="05040102010807070707" pitchFamily="18" charset="2"/>
              <a:buChar char=""/>
              <a:defRPr sz="2400">
                <a:solidFill>
                  <a:srgbClr val="002060"/>
                </a:solidFill>
              </a:defRPr>
            </a:lvl2pPr>
            <a:lvl3pPr marL="1143000" indent="-228600" algn="just">
              <a:buClr>
                <a:schemeClr val="accent6"/>
              </a:buClr>
              <a:buFont typeface="Wingdings" panose="05000000000000000000" pitchFamily="2" charset="2"/>
              <a:buChar char="§"/>
              <a:defRPr sz="2000">
                <a:solidFill>
                  <a:srgbClr val="002060"/>
                </a:solidFill>
              </a:defRPr>
            </a:lvl3pPr>
            <a:lvl4pPr algn="just">
              <a:buClr>
                <a:schemeClr val="accent6"/>
              </a:buClr>
              <a:defRPr sz="1800">
                <a:solidFill>
                  <a:srgbClr val="002060"/>
                </a:solidFill>
              </a:defRPr>
            </a:lvl4pPr>
            <a:lvl5pPr algn="just">
              <a:buClr>
                <a:schemeClr val="accent6"/>
              </a:buClr>
              <a:defRPr sz="1800">
                <a:solidFill>
                  <a:srgbClr val="00206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="" xmlns:a16="http://schemas.microsoft.com/office/drawing/2014/main" id="{05596C8C-2163-45E8-B709-8118C381771F}"/>
              </a:ext>
            </a:extLst>
          </p:cNvPr>
          <p:cNvCxnSpPr/>
          <p:nvPr userDrawn="1"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="" xmlns:a16="http://schemas.microsoft.com/office/drawing/2014/main" id="{F86BF578-C91A-4942-95D5-11408C3CCACF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ooter Placeholder 2">
            <a:extLst>
              <a:ext uri="{FF2B5EF4-FFF2-40B4-BE49-F238E27FC236}">
                <a16:creationId xmlns="" xmlns:a16="http://schemas.microsoft.com/office/drawing/2014/main" id="{59055D82-7978-44A5-82D1-0A4E00B382BF}"/>
              </a:ext>
            </a:extLst>
          </p:cNvPr>
          <p:cNvSpPr txBox="1">
            <a:spLocks/>
          </p:cNvSpPr>
          <p:nvPr userDrawn="1"/>
        </p:nvSpPr>
        <p:spPr>
          <a:xfrm>
            <a:off x="3535680" y="6604000"/>
            <a:ext cx="512064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#3110014 (M-I)   </a:t>
            </a: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5.2 – Multiple Integral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65689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5BF5063B-909B-4A7F-B502-780228043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6027DDF1-16E2-4622-B8FD-0148CD5CE0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827EA166-F18A-4D32-AA1F-AE475D4910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D21B45-1703-4330-B544-825BD8F37AF2}" type="datetimeFigureOut">
              <a:rPr lang="en-US" smtClean="0"/>
              <a:t>03-Feb-21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205C5379-5B41-4775-9279-F9F7608E66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A1A4B342-6FD5-4BB7-B9AE-3C5081C089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41F3C7-36DD-4595-AA08-2525D86280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9546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70" r:id="rId2"/>
    <p:sldLayoutId id="2147483694" r:id="rId3"/>
    <p:sldLayoutId id="2147483693" r:id="rId4"/>
    <p:sldLayoutId id="2147483687" r:id="rId5"/>
    <p:sldLayoutId id="2147483696" r:id="rId6"/>
    <p:sldLayoutId id="2147483695" r:id="rId7"/>
    <p:sldLayoutId id="2147483688" r:id="rId8"/>
    <p:sldLayoutId id="2147483698" r:id="rId9"/>
    <p:sldLayoutId id="2147483697" r:id="rId10"/>
    <p:sldLayoutId id="2147483671" r:id="rId11"/>
    <p:sldLayoutId id="2147483672" r:id="rId12"/>
    <p:sldLayoutId id="2147483689" r:id="rId13"/>
    <p:sldLayoutId id="2147483690" r:id="rId14"/>
    <p:sldLayoutId id="2147483674" r:id="rId15"/>
    <p:sldLayoutId id="2147483676" r:id="rId16"/>
    <p:sldLayoutId id="2147483677" r:id="rId17"/>
    <p:sldLayoutId id="2147483678" r:id="rId18"/>
    <p:sldLayoutId id="2147483679" r:id="rId19"/>
    <p:sldLayoutId id="2147483681" r:id="rId20"/>
    <p:sldLayoutId id="2147483683" r:id="rId21"/>
    <p:sldLayoutId id="2147483682" r:id="rId22"/>
    <p:sldLayoutId id="2147483684" r:id="rId23"/>
    <p:sldLayoutId id="2147483685" r:id="rId24"/>
    <p:sldLayoutId id="2147483686" r:id="rId25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3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0.png"/><Relationship Id="rId3" Type="http://schemas.openxmlformats.org/officeDocument/2006/relationships/image" Target="../media/image200.png"/><Relationship Id="rId7" Type="http://schemas.openxmlformats.org/officeDocument/2006/relationships/image" Target="../media/image240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30.png"/><Relationship Id="rId11" Type="http://schemas.openxmlformats.org/officeDocument/2006/relationships/image" Target="../media/image28.png"/><Relationship Id="rId10" Type="http://schemas.openxmlformats.org/officeDocument/2006/relationships/image" Target="../media/image27.png"/><Relationship Id="rId4" Type="http://schemas.openxmlformats.org/officeDocument/2006/relationships/image" Target="../media/image210.png"/><Relationship Id="rId9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12" Type="http://schemas.openxmlformats.org/officeDocument/2006/relationships/image" Target="../media/image40.png"/><Relationship Id="rId2" Type="http://schemas.openxmlformats.org/officeDocument/2006/relationships/image" Target="../media/image29.png"/><Relationship Id="rId16" Type="http://schemas.openxmlformats.org/officeDocument/2006/relationships/image" Target="../media/image4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5" Type="http://schemas.openxmlformats.org/officeDocument/2006/relationships/image" Target="../media/image4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Relationship Id="rId14" Type="http://schemas.openxmlformats.org/officeDocument/2006/relationships/image" Target="../media/image4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58.png"/><Relationship Id="rId7" Type="http://schemas.openxmlformats.org/officeDocument/2006/relationships/image" Target="../media/image63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4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590.png"/><Relationship Id="rId7" Type="http://schemas.openxmlformats.org/officeDocument/2006/relationships/image" Target="../media/image64.png"/><Relationship Id="rId2" Type="http://schemas.openxmlformats.org/officeDocument/2006/relationships/image" Target="../media/image580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30.png"/><Relationship Id="rId11" Type="http://schemas.openxmlformats.org/officeDocument/2006/relationships/image" Target="../media/image82.png"/><Relationship Id="rId5" Type="http://schemas.openxmlformats.org/officeDocument/2006/relationships/image" Target="../media/image610.png"/><Relationship Id="rId10" Type="http://schemas.openxmlformats.org/officeDocument/2006/relationships/image" Target="../media/image75.png"/><Relationship Id="rId4" Type="http://schemas.openxmlformats.org/officeDocument/2006/relationships/image" Target="../media/image59.png"/><Relationship Id="rId9" Type="http://schemas.openxmlformats.org/officeDocument/2006/relationships/image" Target="../media/image6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13" Type="http://schemas.openxmlformats.org/officeDocument/2006/relationships/image" Target="../media/image105.png"/><Relationship Id="rId18" Type="http://schemas.openxmlformats.org/officeDocument/2006/relationships/image" Target="../media/image110.png"/><Relationship Id="rId3" Type="http://schemas.openxmlformats.org/officeDocument/2006/relationships/image" Target="../media/image90.png"/><Relationship Id="rId7" Type="http://schemas.openxmlformats.org/officeDocument/2006/relationships/image" Target="../media/image99.png"/><Relationship Id="rId12" Type="http://schemas.openxmlformats.org/officeDocument/2006/relationships/image" Target="../media/image104.png"/><Relationship Id="rId17" Type="http://schemas.openxmlformats.org/officeDocument/2006/relationships/image" Target="../media/image109.png"/><Relationship Id="rId2" Type="http://schemas.openxmlformats.org/officeDocument/2006/relationships/image" Target="../media/image86.png"/><Relationship Id="rId16" Type="http://schemas.openxmlformats.org/officeDocument/2006/relationships/image" Target="../media/image10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8.png"/><Relationship Id="rId11" Type="http://schemas.openxmlformats.org/officeDocument/2006/relationships/image" Target="../media/image103.png"/><Relationship Id="rId5" Type="http://schemas.openxmlformats.org/officeDocument/2006/relationships/image" Target="../media/image92.png"/><Relationship Id="rId15" Type="http://schemas.openxmlformats.org/officeDocument/2006/relationships/image" Target="../media/image107.png"/><Relationship Id="rId10" Type="http://schemas.openxmlformats.org/officeDocument/2006/relationships/image" Target="../media/image102.png"/><Relationship Id="rId4" Type="http://schemas.openxmlformats.org/officeDocument/2006/relationships/image" Target="../media/image91.png"/><Relationship Id="rId9" Type="http://schemas.openxmlformats.org/officeDocument/2006/relationships/image" Target="../media/image101.png"/><Relationship Id="rId14" Type="http://schemas.openxmlformats.org/officeDocument/2006/relationships/image" Target="../media/image10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7" Type="http://schemas.openxmlformats.org/officeDocument/2006/relationships/image" Target="../media/image116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5.png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21.png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13" Type="http://schemas.openxmlformats.org/officeDocument/2006/relationships/image" Target="../media/image133.png"/><Relationship Id="rId18" Type="http://schemas.openxmlformats.org/officeDocument/2006/relationships/image" Target="../media/image138.png"/><Relationship Id="rId3" Type="http://schemas.openxmlformats.org/officeDocument/2006/relationships/image" Target="../media/image123.png"/><Relationship Id="rId7" Type="http://schemas.openxmlformats.org/officeDocument/2006/relationships/image" Target="../media/image127.png"/><Relationship Id="rId12" Type="http://schemas.openxmlformats.org/officeDocument/2006/relationships/image" Target="../media/image132.png"/><Relationship Id="rId17" Type="http://schemas.openxmlformats.org/officeDocument/2006/relationships/image" Target="../media/image137.png"/><Relationship Id="rId2" Type="http://schemas.openxmlformats.org/officeDocument/2006/relationships/image" Target="../media/image122.png"/><Relationship Id="rId16" Type="http://schemas.openxmlformats.org/officeDocument/2006/relationships/image" Target="../media/image13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6.png"/><Relationship Id="rId11" Type="http://schemas.openxmlformats.org/officeDocument/2006/relationships/image" Target="../media/image131.png"/><Relationship Id="rId5" Type="http://schemas.openxmlformats.org/officeDocument/2006/relationships/image" Target="../media/image125.png"/><Relationship Id="rId15" Type="http://schemas.openxmlformats.org/officeDocument/2006/relationships/image" Target="../media/image135.png"/><Relationship Id="rId10" Type="http://schemas.openxmlformats.org/officeDocument/2006/relationships/image" Target="../media/image130.png"/><Relationship Id="rId19" Type="http://schemas.openxmlformats.org/officeDocument/2006/relationships/image" Target="../media/image139.png"/><Relationship Id="rId4" Type="http://schemas.openxmlformats.org/officeDocument/2006/relationships/image" Target="../media/image124.png"/><Relationship Id="rId9" Type="http://schemas.openxmlformats.org/officeDocument/2006/relationships/image" Target="../media/image129.png"/><Relationship Id="rId14" Type="http://schemas.openxmlformats.org/officeDocument/2006/relationships/image" Target="../media/image13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3" Type="http://schemas.openxmlformats.org/officeDocument/2006/relationships/image" Target="../media/image111.png"/><Relationship Id="rId7" Type="http://schemas.openxmlformats.org/officeDocument/2006/relationships/image" Target="../media/image142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41.png"/><Relationship Id="rId11" Type="http://schemas.openxmlformats.org/officeDocument/2006/relationships/image" Target="../media/image149.png"/><Relationship Id="rId5" Type="http://schemas.openxmlformats.org/officeDocument/2006/relationships/image" Target="../media/image140.png"/><Relationship Id="rId10" Type="http://schemas.openxmlformats.org/officeDocument/2006/relationships/image" Target="../media/image148.png"/><Relationship Id="rId4" Type="http://schemas.openxmlformats.org/officeDocument/2006/relationships/image" Target="../media/image112.png"/><Relationship Id="rId9" Type="http://schemas.openxmlformats.org/officeDocument/2006/relationships/image" Target="../media/image14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png"/><Relationship Id="rId3" Type="http://schemas.openxmlformats.org/officeDocument/2006/relationships/image" Target="../media/image145.png"/><Relationship Id="rId7" Type="http://schemas.openxmlformats.org/officeDocument/2006/relationships/image" Target="../media/image153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52.png"/><Relationship Id="rId5" Type="http://schemas.openxmlformats.org/officeDocument/2006/relationships/image" Target="../media/image151.png"/><Relationship Id="rId10" Type="http://schemas.openxmlformats.org/officeDocument/2006/relationships/image" Target="../media/image156.png"/><Relationship Id="rId4" Type="http://schemas.openxmlformats.org/officeDocument/2006/relationships/image" Target="../media/image150.png"/><Relationship Id="rId9" Type="http://schemas.openxmlformats.org/officeDocument/2006/relationships/image" Target="../media/image15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3.png"/><Relationship Id="rId13" Type="http://schemas.openxmlformats.org/officeDocument/2006/relationships/image" Target="../media/image168.png"/><Relationship Id="rId18" Type="http://schemas.openxmlformats.org/officeDocument/2006/relationships/image" Target="../media/image173.png"/><Relationship Id="rId3" Type="http://schemas.openxmlformats.org/officeDocument/2006/relationships/image" Target="../media/image158.png"/><Relationship Id="rId7" Type="http://schemas.openxmlformats.org/officeDocument/2006/relationships/image" Target="../media/image162.png"/><Relationship Id="rId12" Type="http://schemas.openxmlformats.org/officeDocument/2006/relationships/image" Target="../media/image167.png"/><Relationship Id="rId17" Type="http://schemas.openxmlformats.org/officeDocument/2006/relationships/image" Target="../media/image172.png"/><Relationship Id="rId2" Type="http://schemas.openxmlformats.org/officeDocument/2006/relationships/image" Target="../media/image157.png"/><Relationship Id="rId16" Type="http://schemas.openxmlformats.org/officeDocument/2006/relationships/image" Target="../media/image171.png"/><Relationship Id="rId20" Type="http://schemas.openxmlformats.org/officeDocument/2006/relationships/image" Target="../media/image17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1.png"/><Relationship Id="rId11" Type="http://schemas.openxmlformats.org/officeDocument/2006/relationships/image" Target="../media/image166.png"/><Relationship Id="rId5" Type="http://schemas.openxmlformats.org/officeDocument/2006/relationships/image" Target="../media/image160.png"/><Relationship Id="rId15" Type="http://schemas.openxmlformats.org/officeDocument/2006/relationships/image" Target="../media/image170.png"/><Relationship Id="rId10" Type="http://schemas.openxmlformats.org/officeDocument/2006/relationships/image" Target="../media/image165.png"/><Relationship Id="rId19" Type="http://schemas.openxmlformats.org/officeDocument/2006/relationships/image" Target="../media/image174.png"/><Relationship Id="rId4" Type="http://schemas.openxmlformats.org/officeDocument/2006/relationships/image" Target="../media/image159.png"/><Relationship Id="rId9" Type="http://schemas.openxmlformats.org/officeDocument/2006/relationships/image" Target="../media/image164.png"/><Relationship Id="rId14" Type="http://schemas.openxmlformats.org/officeDocument/2006/relationships/image" Target="../media/image169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5.png"/><Relationship Id="rId13" Type="http://schemas.openxmlformats.org/officeDocument/2006/relationships/image" Target="../media/image181.png"/><Relationship Id="rId3" Type="http://schemas.openxmlformats.org/officeDocument/2006/relationships/image" Target="../media/image176.png"/><Relationship Id="rId7" Type="http://schemas.openxmlformats.org/officeDocument/2006/relationships/image" Target="../media/image154.png"/><Relationship Id="rId12" Type="http://schemas.openxmlformats.org/officeDocument/2006/relationships/image" Target="../media/image180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53.png"/><Relationship Id="rId11" Type="http://schemas.openxmlformats.org/officeDocument/2006/relationships/image" Target="../media/image179.png"/><Relationship Id="rId5" Type="http://schemas.openxmlformats.org/officeDocument/2006/relationships/image" Target="../media/image177.png"/><Relationship Id="rId10" Type="http://schemas.openxmlformats.org/officeDocument/2006/relationships/image" Target="../media/image178.png"/><Relationship Id="rId4" Type="http://schemas.openxmlformats.org/officeDocument/2006/relationships/image" Target="../media/image152.png"/><Relationship Id="rId9" Type="http://schemas.openxmlformats.org/officeDocument/2006/relationships/image" Target="../media/image156.png"/><Relationship Id="rId14" Type="http://schemas.openxmlformats.org/officeDocument/2006/relationships/image" Target="../media/image18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8.png"/><Relationship Id="rId3" Type="http://schemas.openxmlformats.org/officeDocument/2006/relationships/image" Target="../media/image184.png"/><Relationship Id="rId7" Type="http://schemas.openxmlformats.org/officeDocument/2006/relationships/image" Target="../media/image187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86.png"/><Relationship Id="rId5" Type="http://schemas.openxmlformats.org/officeDocument/2006/relationships/image" Target="../media/image152.png"/><Relationship Id="rId4" Type="http://schemas.openxmlformats.org/officeDocument/2006/relationships/image" Target="../media/image185.png"/><Relationship Id="rId9" Type="http://schemas.openxmlformats.org/officeDocument/2006/relationships/image" Target="../media/image189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4.png"/><Relationship Id="rId13" Type="http://schemas.openxmlformats.org/officeDocument/2006/relationships/image" Target="../media/image169.png"/><Relationship Id="rId18" Type="http://schemas.openxmlformats.org/officeDocument/2006/relationships/image" Target="../media/image201.png"/><Relationship Id="rId3" Type="http://schemas.openxmlformats.org/officeDocument/2006/relationships/image" Target="../media/image158.png"/><Relationship Id="rId7" Type="http://schemas.openxmlformats.org/officeDocument/2006/relationships/image" Target="../media/image193.png"/><Relationship Id="rId12" Type="http://schemas.openxmlformats.org/officeDocument/2006/relationships/image" Target="../media/image168.png"/><Relationship Id="rId17" Type="http://schemas.openxmlformats.org/officeDocument/2006/relationships/image" Target="../media/image199.png"/><Relationship Id="rId2" Type="http://schemas.openxmlformats.org/officeDocument/2006/relationships/image" Target="../media/image192.png"/><Relationship Id="rId16" Type="http://schemas.openxmlformats.org/officeDocument/2006/relationships/image" Target="../media/image19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1.png"/><Relationship Id="rId11" Type="http://schemas.openxmlformats.org/officeDocument/2006/relationships/image" Target="../media/image167.png"/><Relationship Id="rId5" Type="http://schemas.openxmlformats.org/officeDocument/2006/relationships/image" Target="../media/image160.png"/><Relationship Id="rId15" Type="http://schemas.openxmlformats.org/officeDocument/2006/relationships/image" Target="../media/image197.png"/><Relationship Id="rId10" Type="http://schemas.openxmlformats.org/officeDocument/2006/relationships/image" Target="../media/image166.png"/><Relationship Id="rId4" Type="http://schemas.openxmlformats.org/officeDocument/2006/relationships/image" Target="../media/image159.png"/><Relationship Id="rId9" Type="http://schemas.openxmlformats.org/officeDocument/2006/relationships/image" Target="../media/image195.png"/><Relationship Id="rId14" Type="http://schemas.openxmlformats.org/officeDocument/2006/relationships/image" Target="../media/image196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9.png"/><Relationship Id="rId3" Type="http://schemas.openxmlformats.org/officeDocument/2006/relationships/image" Target="../media/image176.png"/><Relationship Id="rId7" Type="http://schemas.openxmlformats.org/officeDocument/2006/relationships/image" Target="../media/image188.pn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87.png"/><Relationship Id="rId11" Type="http://schemas.openxmlformats.org/officeDocument/2006/relationships/image" Target="../media/image204.png"/><Relationship Id="rId5" Type="http://schemas.openxmlformats.org/officeDocument/2006/relationships/image" Target="../media/image186.png"/><Relationship Id="rId10" Type="http://schemas.openxmlformats.org/officeDocument/2006/relationships/image" Target="../media/image203.png"/><Relationship Id="rId4" Type="http://schemas.openxmlformats.org/officeDocument/2006/relationships/image" Target="../media/image152.png"/><Relationship Id="rId9" Type="http://schemas.openxmlformats.org/officeDocument/2006/relationships/image" Target="../media/image202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2.png"/><Relationship Id="rId3" Type="http://schemas.openxmlformats.org/officeDocument/2006/relationships/image" Target="../media/image206.png"/><Relationship Id="rId7" Type="http://schemas.openxmlformats.org/officeDocument/2006/relationships/image" Target="../media/image211.png"/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9.png"/><Relationship Id="rId11" Type="http://schemas.openxmlformats.org/officeDocument/2006/relationships/image" Target="../media/image215.png"/><Relationship Id="rId5" Type="http://schemas.openxmlformats.org/officeDocument/2006/relationships/image" Target="../media/image208.png"/><Relationship Id="rId10" Type="http://schemas.openxmlformats.org/officeDocument/2006/relationships/image" Target="../media/image214.png"/><Relationship Id="rId4" Type="http://schemas.openxmlformats.org/officeDocument/2006/relationships/image" Target="../media/image207.png"/><Relationship Id="rId9" Type="http://schemas.openxmlformats.org/officeDocument/2006/relationships/image" Target="../media/image213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3.png"/><Relationship Id="rId13" Type="http://schemas.openxmlformats.org/officeDocument/2006/relationships/image" Target="../media/image228.png"/><Relationship Id="rId18" Type="http://schemas.openxmlformats.org/officeDocument/2006/relationships/image" Target="../media/image235.png"/><Relationship Id="rId3" Type="http://schemas.openxmlformats.org/officeDocument/2006/relationships/image" Target="../media/image217.png"/><Relationship Id="rId7" Type="http://schemas.openxmlformats.org/officeDocument/2006/relationships/image" Target="../media/image222.png"/><Relationship Id="rId12" Type="http://schemas.openxmlformats.org/officeDocument/2006/relationships/image" Target="../media/image227.png"/><Relationship Id="rId17" Type="http://schemas.openxmlformats.org/officeDocument/2006/relationships/image" Target="../media/image234.png"/><Relationship Id="rId2" Type="http://schemas.openxmlformats.org/officeDocument/2006/relationships/image" Target="../media/image216.png"/><Relationship Id="rId16" Type="http://schemas.openxmlformats.org/officeDocument/2006/relationships/image" Target="../media/image23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1.png"/><Relationship Id="rId11" Type="http://schemas.openxmlformats.org/officeDocument/2006/relationships/image" Target="../media/image226.png"/><Relationship Id="rId5" Type="http://schemas.openxmlformats.org/officeDocument/2006/relationships/image" Target="../media/image219.png"/><Relationship Id="rId15" Type="http://schemas.openxmlformats.org/officeDocument/2006/relationships/image" Target="../media/image232.png"/><Relationship Id="rId10" Type="http://schemas.openxmlformats.org/officeDocument/2006/relationships/image" Target="../media/image225.png"/><Relationship Id="rId4" Type="http://schemas.openxmlformats.org/officeDocument/2006/relationships/image" Target="../media/image218.png"/><Relationship Id="rId9" Type="http://schemas.openxmlformats.org/officeDocument/2006/relationships/image" Target="../media/image224.png"/><Relationship Id="rId14" Type="http://schemas.openxmlformats.org/officeDocument/2006/relationships/image" Target="../media/image22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3.png"/><Relationship Id="rId3" Type="http://schemas.openxmlformats.org/officeDocument/2006/relationships/image" Target="../media/image216.png"/><Relationship Id="rId7" Type="http://schemas.openxmlformats.org/officeDocument/2006/relationships/image" Target="../media/image239.png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8.png"/><Relationship Id="rId5" Type="http://schemas.openxmlformats.org/officeDocument/2006/relationships/image" Target="../media/image237.png"/><Relationship Id="rId10" Type="http://schemas.openxmlformats.org/officeDocument/2006/relationships/image" Target="../media/image242.png"/><Relationship Id="rId4" Type="http://schemas.openxmlformats.org/officeDocument/2006/relationships/image" Target="../media/image236.png"/><Relationship Id="rId9" Type="http://schemas.openxmlformats.org/officeDocument/2006/relationships/image" Target="../media/image214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9.png"/><Relationship Id="rId13" Type="http://schemas.openxmlformats.org/officeDocument/2006/relationships/image" Target="../media/image255.png"/><Relationship Id="rId3" Type="http://schemas.openxmlformats.org/officeDocument/2006/relationships/image" Target="../media/image244.png"/><Relationship Id="rId7" Type="http://schemas.openxmlformats.org/officeDocument/2006/relationships/image" Target="../media/image248.png"/><Relationship Id="rId12" Type="http://schemas.openxmlformats.org/officeDocument/2006/relationships/image" Target="../media/image254.png"/><Relationship Id="rId17" Type="http://schemas.openxmlformats.org/officeDocument/2006/relationships/image" Target="../media/image259.png"/><Relationship Id="rId2" Type="http://schemas.openxmlformats.org/officeDocument/2006/relationships/image" Target="../media/image243.png"/><Relationship Id="rId16" Type="http://schemas.openxmlformats.org/officeDocument/2006/relationships/image" Target="../media/image25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7.png"/><Relationship Id="rId11" Type="http://schemas.openxmlformats.org/officeDocument/2006/relationships/image" Target="../media/image253.png"/><Relationship Id="rId5" Type="http://schemas.openxmlformats.org/officeDocument/2006/relationships/image" Target="../media/image246.png"/><Relationship Id="rId15" Type="http://schemas.openxmlformats.org/officeDocument/2006/relationships/image" Target="../media/image257.png"/><Relationship Id="rId10" Type="http://schemas.openxmlformats.org/officeDocument/2006/relationships/image" Target="../media/image252.png"/><Relationship Id="rId4" Type="http://schemas.openxmlformats.org/officeDocument/2006/relationships/image" Target="../media/image245.png"/><Relationship Id="rId9" Type="http://schemas.openxmlformats.org/officeDocument/2006/relationships/image" Target="../media/image251.png"/><Relationship Id="rId14" Type="http://schemas.openxmlformats.org/officeDocument/2006/relationships/image" Target="../media/image256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6.png"/><Relationship Id="rId3" Type="http://schemas.openxmlformats.org/officeDocument/2006/relationships/image" Target="../media/image261.png"/><Relationship Id="rId7" Type="http://schemas.openxmlformats.org/officeDocument/2006/relationships/image" Target="../media/image265.png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64.png"/><Relationship Id="rId5" Type="http://schemas.openxmlformats.org/officeDocument/2006/relationships/image" Target="../media/image263.png"/><Relationship Id="rId4" Type="http://schemas.openxmlformats.org/officeDocument/2006/relationships/image" Target="../media/image262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3.png"/><Relationship Id="rId3" Type="http://schemas.openxmlformats.org/officeDocument/2006/relationships/image" Target="../media/image268.png"/><Relationship Id="rId7" Type="http://schemas.openxmlformats.org/officeDocument/2006/relationships/image" Target="../media/image272.png"/><Relationship Id="rId2" Type="http://schemas.openxmlformats.org/officeDocument/2006/relationships/image" Target="../media/image26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1.png"/><Relationship Id="rId5" Type="http://schemas.openxmlformats.org/officeDocument/2006/relationships/image" Target="../media/image270.png"/><Relationship Id="rId4" Type="http://schemas.openxmlformats.org/officeDocument/2006/relationships/image" Target="../media/image26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4.png"/><Relationship Id="rId7" Type="http://schemas.openxmlformats.org/officeDocument/2006/relationships/image" Target="../media/image276.png"/><Relationship Id="rId2" Type="http://schemas.openxmlformats.org/officeDocument/2006/relationships/image" Target="../media/image267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66.png"/><Relationship Id="rId5" Type="http://schemas.openxmlformats.org/officeDocument/2006/relationships/image" Target="../media/image275.png"/><Relationship Id="rId4" Type="http://schemas.openxmlformats.org/officeDocument/2006/relationships/image" Target="../media/image264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7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4.png"/><Relationship Id="rId13" Type="http://schemas.openxmlformats.org/officeDocument/2006/relationships/image" Target="../media/image289.png"/><Relationship Id="rId3" Type="http://schemas.openxmlformats.org/officeDocument/2006/relationships/image" Target="../media/image279.png"/><Relationship Id="rId7" Type="http://schemas.openxmlformats.org/officeDocument/2006/relationships/image" Target="../media/image283.png"/><Relationship Id="rId12" Type="http://schemas.openxmlformats.org/officeDocument/2006/relationships/image" Target="../media/image288.png"/><Relationship Id="rId2" Type="http://schemas.openxmlformats.org/officeDocument/2006/relationships/image" Target="../media/image278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82.png"/><Relationship Id="rId11" Type="http://schemas.openxmlformats.org/officeDocument/2006/relationships/image" Target="../media/image287.png"/><Relationship Id="rId5" Type="http://schemas.openxmlformats.org/officeDocument/2006/relationships/image" Target="../media/image281.png"/><Relationship Id="rId10" Type="http://schemas.openxmlformats.org/officeDocument/2006/relationships/image" Target="../media/image286.png"/><Relationship Id="rId4" Type="http://schemas.openxmlformats.org/officeDocument/2006/relationships/image" Target="../media/image280.png"/><Relationship Id="rId9" Type="http://schemas.openxmlformats.org/officeDocument/2006/relationships/image" Target="../media/image285.png"/><Relationship Id="rId14" Type="http://schemas.openxmlformats.org/officeDocument/2006/relationships/image" Target="../media/image290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7.png"/><Relationship Id="rId3" Type="http://schemas.openxmlformats.org/officeDocument/2006/relationships/image" Target="../media/image292.png"/><Relationship Id="rId7" Type="http://schemas.openxmlformats.org/officeDocument/2006/relationships/image" Target="../media/image296.png"/><Relationship Id="rId2" Type="http://schemas.openxmlformats.org/officeDocument/2006/relationships/image" Target="../media/image29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5.png"/><Relationship Id="rId5" Type="http://schemas.openxmlformats.org/officeDocument/2006/relationships/image" Target="../media/image294.png"/><Relationship Id="rId10" Type="http://schemas.openxmlformats.org/officeDocument/2006/relationships/image" Target="../media/image299.png"/><Relationship Id="rId4" Type="http://schemas.openxmlformats.org/officeDocument/2006/relationships/image" Target="../media/image293.png"/><Relationship Id="rId9" Type="http://schemas.openxmlformats.org/officeDocument/2006/relationships/image" Target="../media/image29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6.png"/><Relationship Id="rId3" Type="http://schemas.openxmlformats.org/officeDocument/2006/relationships/image" Target="../media/image301.png"/><Relationship Id="rId7" Type="http://schemas.openxmlformats.org/officeDocument/2006/relationships/image" Target="../media/image305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4.png"/><Relationship Id="rId5" Type="http://schemas.openxmlformats.org/officeDocument/2006/relationships/image" Target="../media/image303.png"/><Relationship Id="rId10" Type="http://schemas.openxmlformats.org/officeDocument/2006/relationships/image" Target="../media/image308.png"/><Relationship Id="rId4" Type="http://schemas.openxmlformats.org/officeDocument/2006/relationships/image" Target="../media/image302.png"/><Relationship Id="rId9" Type="http://schemas.openxmlformats.org/officeDocument/2006/relationships/image" Target="../media/image30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7.jpeg"/><Relationship Id="rId2" Type="http://schemas.openxmlformats.org/officeDocument/2006/relationships/image" Target="../media/image309.png"/><Relationship Id="rId1" Type="http://schemas.openxmlformats.org/officeDocument/2006/relationships/slideLayout" Target="../slideLayouts/slideLayout10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7.jpeg"/><Relationship Id="rId2" Type="http://schemas.openxmlformats.org/officeDocument/2006/relationships/image" Target="../media/image309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08.jpe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7.png"/><Relationship Id="rId3" Type="http://schemas.openxmlformats.org/officeDocument/2006/relationships/image" Target="../media/image312.png"/><Relationship Id="rId7" Type="http://schemas.openxmlformats.org/officeDocument/2006/relationships/image" Target="../media/image316.png"/><Relationship Id="rId12" Type="http://schemas.openxmlformats.org/officeDocument/2006/relationships/image" Target="../media/image321.png"/><Relationship Id="rId2" Type="http://schemas.openxmlformats.org/officeDocument/2006/relationships/image" Target="../media/image311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15.png"/><Relationship Id="rId11" Type="http://schemas.openxmlformats.org/officeDocument/2006/relationships/image" Target="../media/image320.png"/><Relationship Id="rId5" Type="http://schemas.openxmlformats.org/officeDocument/2006/relationships/image" Target="../media/image314.png"/><Relationship Id="rId10" Type="http://schemas.openxmlformats.org/officeDocument/2006/relationships/image" Target="../media/image319.png"/><Relationship Id="rId4" Type="http://schemas.openxmlformats.org/officeDocument/2006/relationships/image" Target="../media/image313.png"/><Relationship Id="rId9" Type="http://schemas.openxmlformats.org/officeDocument/2006/relationships/image" Target="../media/image318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8.png"/><Relationship Id="rId3" Type="http://schemas.openxmlformats.org/officeDocument/2006/relationships/image" Target="../media/image323.png"/><Relationship Id="rId7" Type="http://schemas.openxmlformats.org/officeDocument/2006/relationships/image" Target="../media/image327.png"/><Relationship Id="rId2" Type="http://schemas.openxmlformats.org/officeDocument/2006/relationships/image" Target="../media/image322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26.png"/><Relationship Id="rId11" Type="http://schemas.openxmlformats.org/officeDocument/2006/relationships/image" Target="../media/image331.png"/><Relationship Id="rId5" Type="http://schemas.openxmlformats.org/officeDocument/2006/relationships/image" Target="../media/image325.png"/><Relationship Id="rId10" Type="http://schemas.openxmlformats.org/officeDocument/2006/relationships/image" Target="../media/image330.png"/><Relationship Id="rId4" Type="http://schemas.openxmlformats.org/officeDocument/2006/relationships/image" Target="../media/image324.png"/><Relationship Id="rId9" Type="http://schemas.openxmlformats.org/officeDocument/2006/relationships/image" Target="../media/image329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8.png"/><Relationship Id="rId3" Type="http://schemas.openxmlformats.org/officeDocument/2006/relationships/image" Target="../media/image333.png"/><Relationship Id="rId7" Type="http://schemas.openxmlformats.org/officeDocument/2006/relationships/image" Target="../media/image337.png"/><Relationship Id="rId12" Type="http://schemas.openxmlformats.org/officeDocument/2006/relationships/image" Target="../media/image342.png"/><Relationship Id="rId2" Type="http://schemas.openxmlformats.org/officeDocument/2006/relationships/image" Target="../media/image332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36.png"/><Relationship Id="rId11" Type="http://schemas.openxmlformats.org/officeDocument/2006/relationships/image" Target="../media/image341.png"/><Relationship Id="rId5" Type="http://schemas.openxmlformats.org/officeDocument/2006/relationships/image" Target="../media/image335.png"/><Relationship Id="rId10" Type="http://schemas.openxmlformats.org/officeDocument/2006/relationships/image" Target="../media/image340.png"/><Relationship Id="rId4" Type="http://schemas.openxmlformats.org/officeDocument/2006/relationships/image" Target="../media/image334.png"/><Relationship Id="rId9" Type="http://schemas.openxmlformats.org/officeDocument/2006/relationships/image" Target="../media/image339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3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5.png"/><Relationship Id="rId4" Type="http://schemas.openxmlformats.org/officeDocument/2006/relationships/image" Target="../media/image3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42" Type="http://schemas.openxmlformats.org/officeDocument/2006/relationships/image" Target="../media/image88.png"/><Relationship Id="rId46" Type="http://schemas.openxmlformats.org/officeDocument/2006/relationships/image" Target="../media/image191.png"/><Relationship Id="rId33" Type="http://schemas.openxmlformats.org/officeDocument/2006/relationships/image" Target="../media/image54.png"/><Relationship Id="rId2" Type="http://schemas.openxmlformats.org/officeDocument/2006/relationships/image" Target="../media/image18.png"/><Relationship Id="rId29" Type="http://schemas.openxmlformats.org/officeDocument/2006/relationships/image" Target="../media/image50.png"/><Relationship Id="rId41" Type="http://schemas.openxmlformats.org/officeDocument/2006/relationships/image" Target="../media/image87.png"/><Relationship Id="rId1" Type="http://schemas.openxmlformats.org/officeDocument/2006/relationships/slideLayout" Target="../slideLayouts/slideLayout9.xml"/><Relationship Id="rId24" Type="http://schemas.openxmlformats.org/officeDocument/2006/relationships/image" Target="../media/image45.png"/><Relationship Id="rId45" Type="http://schemas.openxmlformats.org/officeDocument/2006/relationships/image" Target="../media/image19.png"/><Relationship Id="rId37" Type="http://schemas.openxmlformats.org/officeDocument/2006/relationships/image" Target="../media/image65.png"/><Relationship Id="rId28" Type="http://schemas.openxmlformats.org/officeDocument/2006/relationships/image" Target="../media/image49.png"/><Relationship Id="rId44" Type="http://schemas.openxmlformats.org/officeDocument/2006/relationships/image" Target="../media/image97.png"/><Relationship Id="rId31" Type="http://schemas.openxmlformats.org/officeDocument/2006/relationships/image" Target="../media/image52.png"/><Relationship Id="rId43" Type="http://schemas.openxmlformats.org/officeDocument/2006/relationships/image" Target="../media/image96.png"/><Relationship Id="rId27" Type="http://schemas.openxmlformats.org/officeDocument/2006/relationships/image" Target="../media/image48.png"/><Relationship Id="rId30" Type="http://schemas.openxmlformats.org/officeDocument/2006/relationships/image" Target="../media/image51.png"/></Relationships>
</file>

<file path=ppt/slides/_rels/slide8.xml.rels><?xml version="1.0" encoding="UTF-8" standalone="yes"?>
<Relationships xmlns="http://schemas.openxmlformats.org/package/2006/relationships"><Relationship Id="rId26" Type="http://schemas.openxmlformats.org/officeDocument/2006/relationships/image" Target="../media/image80.png"/><Relationship Id="rId39" Type="http://schemas.openxmlformats.org/officeDocument/2006/relationships/image" Target="../media/image95.png"/><Relationship Id="rId21" Type="http://schemas.openxmlformats.org/officeDocument/2006/relationships/image" Target="../media/image74.png"/><Relationship Id="rId34" Type="http://schemas.openxmlformats.org/officeDocument/2006/relationships/image" Target="../media/image85.png"/><Relationship Id="rId17" Type="http://schemas.openxmlformats.org/officeDocument/2006/relationships/image" Target="../media/image70.png"/><Relationship Id="rId33" Type="http://schemas.openxmlformats.org/officeDocument/2006/relationships/image" Target="../media/image22.png"/><Relationship Id="rId38" Type="http://schemas.openxmlformats.org/officeDocument/2006/relationships/image" Target="../media/image94.png"/><Relationship Id="rId2" Type="http://schemas.openxmlformats.org/officeDocument/2006/relationships/image" Target="../media/image62.png"/><Relationship Id="rId16" Type="http://schemas.openxmlformats.org/officeDocument/2006/relationships/image" Target="../media/image69.png"/><Relationship Id="rId20" Type="http://schemas.openxmlformats.org/officeDocument/2006/relationships/image" Target="../media/image73.png"/><Relationship Id="rId29" Type="http://schemas.openxmlformats.org/officeDocument/2006/relationships/image" Target="../media/image83.png"/><Relationship Id="rId1" Type="http://schemas.openxmlformats.org/officeDocument/2006/relationships/slideLayout" Target="../slideLayouts/slideLayout6.xml"/><Relationship Id="rId32" Type="http://schemas.openxmlformats.org/officeDocument/2006/relationships/image" Target="../media/image21.png"/><Relationship Id="rId37" Type="http://schemas.openxmlformats.org/officeDocument/2006/relationships/image" Target="../media/image93.png"/><Relationship Id="rId15" Type="http://schemas.openxmlformats.org/officeDocument/2006/relationships/image" Target="../media/image68.png"/><Relationship Id="rId23" Type="http://schemas.openxmlformats.org/officeDocument/2006/relationships/image" Target="../media/image77.png"/><Relationship Id="rId31" Type="http://schemas.openxmlformats.org/officeDocument/2006/relationships/image" Target="../media/image20.png"/><Relationship Id="rId19" Type="http://schemas.openxmlformats.org/officeDocument/2006/relationships/image" Target="../media/image72.png"/><Relationship Id="rId30" Type="http://schemas.openxmlformats.org/officeDocument/2006/relationships/image" Target="../media/image84.png"/><Relationship Id="rId22" Type="http://schemas.openxmlformats.org/officeDocument/2006/relationships/image" Target="../media/image76.png"/><Relationship Id="rId27" Type="http://schemas.openxmlformats.org/officeDocument/2006/relationships/image" Target="../media/image81.png"/><Relationship Id="rId35" Type="http://schemas.openxmlformats.org/officeDocument/2006/relationships/image" Target="../media/image8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41.png"/><Relationship Id="rId5" Type="http://schemas.openxmlformats.org/officeDocument/2006/relationships/image" Target="../media/image231.png"/><Relationship Id="rId4" Type="http://schemas.openxmlformats.org/officeDocument/2006/relationships/image" Target="../media/image2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="" xmlns:a16="http://schemas.microsoft.com/office/drawing/2014/main" id="{6D125B39-4795-4BA6-B9B5-11FFCFC9843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Unit – </a:t>
            </a:r>
            <a:r>
              <a:rPr lang="en-US" dirty="0" smtClean="0"/>
              <a:t>5</a:t>
            </a:r>
            <a:br>
              <a:rPr lang="en-US" dirty="0" smtClean="0"/>
            </a:br>
            <a:r>
              <a:rPr lang="en-US" dirty="0" smtClean="0"/>
              <a:t>Multiple </a:t>
            </a:r>
            <a:r>
              <a:rPr lang="en-US" dirty="0"/>
              <a:t>integral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05EEC38D-B69A-4F45-9CFB-3F832F2054F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kartikraj.dhamsaniya@darshan.ac.in</a:t>
            </a:r>
            <a:endParaRPr lang="en-US" dirty="0"/>
          </a:p>
        </p:txBody>
      </p:sp>
      <p:sp>
        <p:nvSpPr>
          <p:cNvPr id="17" name="Text Placeholder 16">
            <a:extLst>
              <a:ext uri="{FF2B5EF4-FFF2-40B4-BE49-F238E27FC236}">
                <a16:creationId xmlns="" xmlns:a16="http://schemas.microsoft.com/office/drawing/2014/main" id="{3B892750-977A-4A19-B627-46C829D9CDA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972 41 42 </a:t>
            </a:r>
            <a:r>
              <a:rPr lang="en-US" dirty="0" smtClean="0"/>
              <a:t>400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DDD3C75D-9CAD-401D-B6F2-D687EEC3CD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Humanities &amp; Science </a:t>
            </a:r>
            <a:r>
              <a:rPr lang="en-US" dirty="0" smtClean="0"/>
              <a:t>Department</a:t>
            </a:r>
            <a:endParaRPr lang="en-US" dirty="0"/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D6DA44CB-50AE-4D51-AC18-61617625288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Prof. </a:t>
            </a:r>
            <a:r>
              <a:rPr lang="en-US" dirty="0" err="1"/>
              <a:t>Kartikraj</a:t>
            </a:r>
            <a:r>
              <a:rPr lang="en-US" dirty="0"/>
              <a:t> </a:t>
            </a:r>
            <a:r>
              <a:rPr lang="en-US" dirty="0" err="1" smtClean="0"/>
              <a:t>Dhamsaniya</a:t>
            </a:r>
            <a:endParaRPr lang="en-US" dirty="0"/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FF5B8673-7BA1-4EA7-991A-5F4DCD3054D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Mathematics – I (M-I)</a:t>
            </a:r>
          </a:p>
          <a:p>
            <a:pPr>
              <a:lnSpc>
                <a:spcPct val="100000"/>
              </a:lnSpc>
            </a:pPr>
            <a:r>
              <a:rPr lang="en-US" dirty="0"/>
              <a:t> GTU # </a:t>
            </a:r>
            <a:r>
              <a:rPr lang="en-US" dirty="0" smtClean="0"/>
              <a:t>3110014</a:t>
            </a:r>
            <a:endParaRPr lang="en-US" dirty="0"/>
          </a:p>
        </p:txBody>
      </p:sp>
      <p:pic>
        <p:nvPicPr>
          <p:cNvPr id="2" name="Picture Placeholder 1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6" r="642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936745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 smtClean="0"/>
                  <a:t>Method 13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 smtClean="0"/>
                  <a:t> Example – 5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13849" y="863440"/>
                <a:ext cx="5758631" cy="3739678"/>
              </a:xfrm>
              <a:gradFill>
                <a:gsLst>
                  <a:gs pos="10000">
                    <a:srgbClr val="0E47A1"/>
                  </a:gs>
                  <a:gs pos="100000">
                    <a:srgbClr val="03A9F5"/>
                  </a:gs>
                </a:gsLst>
                <a:lin ang="10800000" scaled="1"/>
              </a:gradFill>
              <a:ln>
                <a:noFill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indent="0" algn="l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Evaluate</m:t>
                      </m:r>
                      <m:nary>
                        <m:naryPr>
                          <m:chr m:val="∬"/>
                          <m:limLoc m:val="undOvr"/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US" b="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R</m:t>
                          </m:r>
                        </m:sub>
                        <m:sup>
                          <m:r>
                            <a:rPr lang="en-US" b="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  <m:e>
                          <m:d>
                            <m:d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b="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US" b="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n-US" b="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</m:d>
                          <m:r>
                            <a:rPr lang="en-US" b="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b="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dA</m:t>
                          </m:r>
                          <m:r>
                            <a:rPr lang="en-US" b="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</m:e>
                      </m:nary>
                      <m:r>
                        <a:rPr lang="en-US" b="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where</m:t>
                      </m:r>
                      <m:r>
                        <a:rPr lang="en-US" b="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m:rPr>
                          <m:sty m:val="p"/>
                        </m:rPr>
                        <a:rPr lang="en-US" b="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  <m:r>
                        <a:rPr lang="en-US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is</m:t>
                      </m:r>
                    </m:oMath>
                  </m:oMathPara>
                </a14:m>
                <a:endParaRPr lang="en-US" dirty="0" smtClean="0">
                  <a:solidFill>
                    <a:schemeClr val="bg1"/>
                  </a:solidFill>
                </a:endParaRPr>
              </a:p>
              <a:p>
                <a:pPr marL="0" indent="0" algn="l">
                  <a:lnSpc>
                    <a:spcPct val="100000"/>
                  </a:lnSpc>
                  <a:buNone/>
                </a:pPr>
                <a:r>
                  <a:rPr lang="en-US" b="0" i="0" dirty="0" smtClean="0">
                    <a:solidFill>
                      <a:schemeClr val="bg1"/>
                    </a:solidFill>
                    <a:latin typeface="+mj-lt"/>
                  </a:rPr>
                  <a:t>the  trapezoidal region  with  vertices</a:t>
                </a:r>
                <a:endParaRPr lang="en-US" dirty="0" smtClean="0">
                  <a:solidFill>
                    <a:schemeClr val="bg1"/>
                  </a:solidFill>
                </a:endParaRPr>
              </a:p>
              <a:p>
                <a:pPr marL="0" indent="0" algn="l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0, 0</m:t>
                          </m:r>
                        </m:e>
                      </m:d>
                      <m:r>
                        <a:rPr lang="en-US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d>
                        <m:d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5, 0</m:t>
                          </m:r>
                        </m:e>
                      </m:d>
                      <m:r>
                        <a:rPr lang="en-US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d>
                        <m:d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num>
                            <m:den>
                              <m:r>
                                <a:rPr lang="en-US" b="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2 </m:t>
                              </m:r>
                            </m:den>
                          </m:f>
                          <m:r>
                            <a:rPr lang="en-US" b="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f>
                            <m:f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num>
                            <m:den>
                              <m:r>
                                <a:rPr lang="en-US" b="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2 </m:t>
                              </m:r>
                            </m:den>
                          </m:f>
                        </m:e>
                      </m:d>
                      <m:r>
                        <a:rPr lang="en-US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&amp; </m:t>
                      </m:r>
                      <m:d>
                        <m:d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num>
                            <m:den>
                              <m:r>
                                <a:rPr lang="en-US" b="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2 </m:t>
                              </m:r>
                            </m:den>
                          </m:f>
                          <m:r>
                            <a:rPr lang="en-US" b="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 −</m:t>
                          </m:r>
                          <m:f>
                            <m:f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num>
                            <m:den>
                              <m:r>
                                <a:rPr lang="en-US" b="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2 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dirty="0" smtClean="0">
                  <a:solidFill>
                    <a:schemeClr val="bg1"/>
                  </a:solidFill>
                </a:endParaRPr>
              </a:p>
              <a:p>
                <a:pPr marL="0" indent="0" algn="l">
                  <a:lnSpc>
                    <a:spcPct val="100000"/>
                  </a:lnSpc>
                  <a:buNone/>
                </a:pPr>
                <a:r>
                  <a:rPr lang="en-US" b="0" i="0" dirty="0" smtClean="0">
                    <a:solidFill>
                      <a:schemeClr val="bg1"/>
                    </a:solidFill>
                    <a:latin typeface="+mj-lt"/>
                  </a:rPr>
                  <a:t>using  the  transformations </a:t>
                </a:r>
                <a:endParaRPr lang="en-US" b="0" i="0" dirty="0" smtClean="0">
                  <a:solidFill>
                    <a:schemeClr val="bg1"/>
                  </a:solidFill>
                </a:endParaRPr>
              </a:p>
              <a:p>
                <a:pPr marL="0" indent="0" algn="l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b="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  <m:r>
                        <m:rPr>
                          <m:sty m:val="p"/>
                        </m:rPr>
                        <a:rPr lang="en-US" b="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u</m:t>
                      </m:r>
                      <m:r>
                        <a:rPr lang="en-US" b="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+3</m:t>
                      </m:r>
                      <m:r>
                        <m:rPr>
                          <m:sty m:val="p"/>
                        </m:rPr>
                        <a:rPr lang="en-US" b="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v</m:t>
                      </m:r>
                      <m:r>
                        <a:rPr lang="en-US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and</m:t>
                      </m:r>
                      <m:r>
                        <a:rPr lang="en-US" b="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b="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  <m:r>
                        <m:rPr>
                          <m:sty m:val="p"/>
                        </m:rPr>
                        <a:rPr lang="en-US" b="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u</m:t>
                      </m:r>
                      <m:r>
                        <a:rPr lang="en-US" b="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−3</m:t>
                      </m:r>
                      <m:r>
                        <m:rPr>
                          <m:sty m:val="p"/>
                        </m:rPr>
                        <a:rPr lang="en-US" b="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v</m:t>
                      </m:r>
                      <m:r>
                        <a:rPr lang="en-US" b="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7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3849" y="863440"/>
                <a:ext cx="5758631" cy="3739678"/>
              </a:xfrm>
              <a:blipFill rotWithShape="0">
                <a:blip r:embed="rId3"/>
                <a:stretch>
                  <a:fillRect l="-222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2"/>
          <p:cNvSpPr txBox="1">
            <a:spLocks/>
          </p:cNvSpPr>
          <p:nvPr/>
        </p:nvSpPr>
        <p:spPr>
          <a:xfrm>
            <a:off x="113849" y="4759070"/>
            <a:ext cx="1463040" cy="523220"/>
          </a:xfrm>
          <a:prstGeom prst="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 indent="0" algn="just">
              <a:lnSpc>
                <a:spcPct val="10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  <a:defRPr sz="2800">
                <a:solidFill>
                  <a:schemeClr val="bg1"/>
                </a:solidFill>
              </a:defRPr>
            </a:lvl1pPr>
            <a:lvl2pPr marL="809625" indent="-352425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>
                <a:solidFill>
                  <a:srgbClr val="002060"/>
                </a:solidFill>
              </a:defRPr>
            </a:lvl2pPr>
            <a:lvl3pPr marL="11430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>
                <a:solidFill>
                  <a:srgbClr val="002060"/>
                </a:solidFill>
              </a:defRPr>
            </a:lvl3pPr>
            <a:lvl4pPr marL="16002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4pPr>
            <a:lvl5pPr marL="20574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 smtClean="0"/>
              <a:t>Solution: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12" name="Content Placeholder 6"/>
          <p:cNvSpPr txBox="1">
            <a:spLocks/>
          </p:cNvSpPr>
          <p:nvPr/>
        </p:nvSpPr>
        <p:spPr>
          <a:xfrm>
            <a:off x="6902824" y="863440"/>
            <a:ext cx="5120640" cy="4023360"/>
          </a:xfrm>
          <a:prstGeom prst="rect">
            <a:avLst/>
          </a:prstGeom>
          <a:ln>
            <a:solidFill>
              <a:srgbClr val="7030A0"/>
            </a:solidFill>
          </a:ln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1200"/>
              </a:spcBef>
              <a:buClr>
                <a:srgbClr val="002060"/>
              </a:buClr>
              <a:buSzPct val="100000"/>
            </a:pPr>
            <a:r>
              <a:rPr lang="en-US" dirty="0">
                <a:solidFill>
                  <a:srgbClr val="002060"/>
                </a:solidFill>
                <a:cs typeface="Tahoma" pitchFamily="34" charset="0"/>
              </a:rPr>
              <a:t>Find </a:t>
            </a:r>
            <a:r>
              <a:rPr lang="en-US" dirty="0">
                <a:solidFill>
                  <a:srgbClr val="FF0000"/>
                </a:solidFill>
                <a:cs typeface="Tahoma" pitchFamily="34" charset="0"/>
              </a:rPr>
              <a:t>Transformation</a:t>
            </a:r>
          </a:p>
          <a:p>
            <a:pPr>
              <a:lnSpc>
                <a:spcPct val="150000"/>
              </a:lnSpc>
              <a:spcBef>
                <a:spcPts val="1200"/>
              </a:spcBef>
              <a:buClr>
                <a:srgbClr val="002060"/>
              </a:buClr>
              <a:buSzPct val="100000"/>
            </a:pPr>
            <a:r>
              <a:rPr lang="en-US" dirty="0">
                <a:solidFill>
                  <a:srgbClr val="002060"/>
                </a:solidFill>
                <a:cs typeface="Tahoma" pitchFamily="34" charset="0"/>
              </a:rPr>
              <a:t>Find </a:t>
            </a:r>
            <a:r>
              <a:rPr lang="en-US" dirty="0" err="1">
                <a:solidFill>
                  <a:srgbClr val="FF0000"/>
                </a:solidFill>
                <a:cs typeface="Tahoma" pitchFamily="34" charset="0"/>
              </a:rPr>
              <a:t>Jacobian</a:t>
            </a:r>
            <a:endParaRPr lang="en-US" dirty="0">
              <a:solidFill>
                <a:srgbClr val="FF0000"/>
              </a:solidFill>
              <a:cs typeface="Tahoma" pitchFamily="34" charset="0"/>
            </a:endParaRPr>
          </a:p>
          <a:p>
            <a:pPr>
              <a:lnSpc>
                <a:spcPct val="150000"/>
              </a:lnSpc>
              <a:spcBef>
                <a:spcPts val="1200"/>
              </a:spcBef>
              <a:buClr>
                <a:srgbClr val="002060"/>
              </a:buClr>
              <a:buSzPct val="100000"/>
            </a:pPr>
            <a:r>
              <a:rPr lang="en-US" dirty="0">
                <a:solidFill>
                  <a:srgbClr val="002060"/>
                </a:solidFill>
                <a:cs typeface="Tahoma" pitchFamily="34" charset="0"/>
              </a:rPr>
              <a:t>Find </a:t>
            </a:r>
            <a:r>
              <a:rPr lang="en-US" dirty="0">
                <a:solidFill>
                  <a:srgbClr val="FF0000"/>
                </a:solidFill>
                <a:cs typeface="Tahoma" pitchFamily="34" charset="0"/>
              </a:rPr>
              <a:t>x</a:t>
            </a:r>
            <a:r>
              <a:rPr lang="en-US" dirty="0">
                <a:solidFill>
                  <a:srgbClr val="002060"/>
                </a:solidFill>
                <a:cs typeface="Tahoma" pitchFamily="34" charset="0"/>
              </a:rPr>
              <a:t> &amp; </a:t>
            </a:r>
            <a:r>
              <a:rPr lang="en-US" dirty="0">
                <a:solidFill>
                  <a:srgbClr val="FF0000"/>
                </a:solidFill>
                <a:cs typeface="Tahoma" pitchFamily="34" charset="0"/>
              </a:rPr>
              <a:t>y</a:t>
            </a:r>
            <a:r>
              <a:rPr lang="en-US" dirty="0">
                <a:solidFill>
                  <a:srgbClr val="002060"/>
                </a:solidFill>
                <a:cs typeface="Tahoma" pitchFamily="34" charset="0"/>
              </a:rPr>
              <a:t>, in terms of </a:t>
            </a:r>
            <a:r>
              <a:rPr lang="en-US" dirty="0">
                <a:solidFill>
                  <a:srgbClr val="FF0000"/>
                </a:solidFill>
                <a:cs typeface="Tahoma" pitchFamily="34" charset="0"/>
              </a:rPr>
              <a:t>u </a:t>
            </a:r>
            <a:r>
              <a:rPr lang="en-US" dirty="0">
                <a:solidFill>
                  <a:srgbClr val="002060"/>
                </a:solidFill>
                <a:cs typeface="Tahoma" pitchFamily="34" charset="0"/>
              </a:rPr>
              <a:t>&amp; </a:t>
            </a:r>
            <a:r>
              <a:rPr lang="en-US" dirty="0">
                <a:solidFill>
                  <a:srgbClr val="FF0000"/>
                </a:solidFill>
                <a:cs typeface="Tahoma" pitchFamily="34" charset="0"/>
              </a:rPr>
              <a:t>v</a:t>
            </a:r>
            <a:r>
              <a:rPr lang="en-US" dirty="0">
                <a:solidFill>
                  <a:srgbClr val="002060"/>
                </a:solidFill>
                <a:cs typeface="Tahoma" pitchFamily="34" charset="0"/>
              </a:rPr>
              <a:t>.</a:t>
            </a:r>
          </a:p>
          <a:p>
            <a:pPr>
              <a:lnSpc>
                <a:spcPct val="150000"/>
              </a:lnSpc>
              <a:spcBef>
                <a:spcPts val="1200"/>
              </a:spcBef>
              <a:buClr>
                <a:srgbClr val="002060"/>
              </a:buClr>
              <a:buSzPct val="100000"/>
            </a:pPr>
            <a:r>
              <a:rPr lang="en-US" dirty="0">
                <a:solidFill>
                  <a:srgbClr val="002060"/>
                </a:solidFill>
                <a:cs typeface="Tahoma" pitchFamily="34" charset="0"/>
              </a:rPr>
              <a:t>Find </a:t>
            </a:r>
            <a:r>
              <a:rPr lang="en-US" dirty="0">
                <a:solidFill>
                  <a:srgbClr val="FF0000"/>
                </a:solidFill>
                <a:cs typeface="Tahoma" pitchFamily="34" charset="0"/>
              </a:rPr>
              <a:t>region</a:t>
            </a:r>
            <a:r>
              <a:rPr lang="en-US" dirty="0">
                <a:solidFill>
                  <a:srgbClr val="002060"/>
                </a:solidFill>
                <a:cs typeface="Tahoma" pitchFamily="34" charset="0"/>
              </a:rPr>
              <a:t> &amp; </a:t>
            </a:r>
            <a:r>
              <a:rPr lang="en-US" dirty="0">
                <a:solidFill>
                  <a:srgbClr val="FF0000"/>
                </a:solidFill>
                <a:cs typeface="Tahoma" pitchFamily="34" charset="0"/>
              </a:rPr>
              <a:t>integral</a:t>
            </a:r>
            <a:r>
              <a:rPr lang="en-US" dirty="0">
                <a:solidFill>
                  <a:srgbClr val="002060"/>
                </a:solidFill>
                <a:cs typeface="Tahoma" pitchFamily="34" charset="0"/>
              </a:rPr>
              <a:t> in </a:t>
            </a:r>
            <a:r>
              <a:rPr lang="en-US" dirty="0" err="1">
                <a:solidFill>
                  <a:srgbClr val="002060"/>
                </a:solidFill>
                <a:cs typeface="Tahoma" pitchFamily="34" charset="0"/>
              </a:rPr>
              <a:t>uv</a:t>
            </a:r>
            <a:r>
              <a:rPr lang="en-US" dirty="0">
                <a:solidFill>
                  <a:srgbClr val="002060"/>
                </a:solidFill>
                <a:cs typeface="Tahoma" pitchFamily="34" charset="0"/>
              </a:rPr>
              <a:t>-plane.</a:t>
            </a:r>
          </a:p>
          <a:p>
            <a:pPr>
              <a:lnSpc>
                <a:spcPct val="150000"/>
              </a:lnSpc>
              <a:spcBef>
                <a:spcPts val="1200"/>
              </a:spcBef>
              <a:buClr>
                <a:srgbClr val="002060"/>
              </a:buClr>
              <a:buSzPct val="100000"/>
            </a:pPr>
            <a:r>
              <a:rPr lang="en-US" dirty="0">
                <a:solidFill>
                  <a:srgbClr val="FF0000"/>
                </a:solidFill>
                <a:cs typeface="Tahoma" pitchFamily="34" charset="0"/>
              </a:rPr>
              <a:t>Solve</a:t>
            </a:r>
            <a:r>
              <a:rPr lang="en-US" dirty="0">
                <a:solidFill>
                  <a:srgbClr val="002060"/>
                </a:solidFill>
                <a:cs typeface="Tahoma" pitchFamily="34" charset="0"/>
              </a:rPr>
              <a:t> Double Integral.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4"/>
              <p:cNvSpPr txBox="1">
                <a:spLocks/>
              </p:cNvSpPr>
              <p:nvPr/>
            </p:nvSpPr>
            <p:spPr>
              <a:xfrm>
                <a:off x="110428" y="5355510"/>
                <a:ext cx="5758631" cy="523220"/>
              </a:xfrm>
              <a:prstGeom prst="rect">
                <a:avLst/>
              </a:prstGeom>
              <a:effectLst/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We</m:t>
                      </m:r>
                      <m:r>
                        <a:rPr lang="en-US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have</m:t>
                      </m:r>
                      <m:r>
                        <a:rPr lang="en-US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  <m:r>
                        <m:rPr>
                          <m:sty m:val="p"/>
                        </m:rPr>
                        <a:rPr lang="en-US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u</m:t>
                      </m:r>
                      <m:r>
                        <a:rPr lang="en-US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+3</m:t>
                      </m:r>
                      <m:r>
                        <m:rPr>
                          <m:sty m:val="p"/>
                        </m:rPr>
                        <a:rPr lang="en-US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v</m:t>
                      </m:r>
                      <m:r>
                        <a:rPr lang="en-US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&amp; </m:t>
                      </m:r>
                      <m:r>
                        <m:rPr>
                          <m:sty m:val="p"/>
                        </m:rPr>
                        <a:rPr lang="en-US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  <m:r>
                        <m:rPr>
                          <m:sty m:val="p"/>
                        </m:rPr>
                        <a:rPr lang="en-US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u</m:t>
                      </m:r>
                      <m:r>
                        <a:rPr lang="en-US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−3</m:t>
                      </m:r>
                      <m:r>
                        <m:rPr>
                          <m:sty m:val="p"/>
                        </m:rPr>
                        <a:rPr lang="en-US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v</m:t>
                      </m:r>
                    </m:oMath>
                  </m:oMathPara>
                </a14:m>
                <a:endParaRPr lang="en-US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4" name="Content Placeholder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428" y="5355510"/>
                <a:ext cx="5758631" cy="52322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ontent Placeholder 4"/>
              <p:cNvSpPr txBox="1">
                <a:spLocks/>
              </p:cNvSpPr>
              <p:nvPr/>
            </p:nvSpPr>
            <p:spPr>
              <a:xfrm>
                <a:off x="6437851" y="863440"/>
                <a:ext cx="3252996" cy="810286"/>
              </a:xfrm>
              <a:prstGeom prst="rect">
                <a:avLst/>
              </a:prstGeom>
              <a:effectLst/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pc="3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Now</m:t>
                      </m:r>
                      <m:r>
                        <a:rPr lang="en-US" b="0" i="0" spc="3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pc="30">
                          <a:latin typeface="Cambria Math" panose="02040503050406030204" pitchFamily="18" charset="0"/>
                        </a:rPr>
                        <m:t>J</m:t>
                      </m:r>
                      <m:r>
                        <a:rPr lang="en-US" spc="3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i="1" spc="3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pc="3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pc="3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 spc="3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pc="30"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pc="30">
                                        <a:latin typeface="Cambria Math" panose="02040503050406030204" pitchFamily="18" charset="0"/>
                                      </a:rPr>
                                      <m:t>u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 spc="3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pc="30"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pc="30">
                                        <a:latin typeface="Cambria Math" panose="02040503050406030204" pitchFamily="18" charset="0"/>
                                      </a:rPr>
                                      <m:t>v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 spc="3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pc="30">
                                        <a:latin typeface="Cambria Math" panose="02040503050406030204" pitchFamily="18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pc="30">
                                        <a:latin typeface="Cambria Math" panose="02040503050406030204" pitchFamily="18" charset="0"/>
                                      </a:rPr>
                                      <m:t>u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 spc="3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pc="30">
                                        <a:latin typeface="Cambria Math" panose="02040503050406030204" pitchFamily="18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b="0" i="0" spc="30" smtClean="0">
                                        <a:latin typeface="Cambria Math" panose="02040503050406030204" pitchFamily="18" charset="0"/>
                                      </a:rPr>
                                      <m:t>v</m:t>
                                    </m:r>
                                  </m:sub>
                                </m:sSub>
                              </m:e>
                            </m:mr>
                          </m:m>
                          <m:r>
                            <a:rPr lang="en-US" b="0" i="1" spc="30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Content Placeholder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7851" y="863440"/>
                <a:ext cx="3252996" cy="810286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ontent Placeholder 4"/>
              <p:cNvSpPr txBox="1">
                <a:spLocks/>
              </p:cNvSpPr>
              <p:nvPr/>
            </p:nvSpPr>
            <p:spPr>
              <a:xfrm>
                <a:off x="6437851" y="1889827"/>
                <a:ext cx="3835702" cy="928075"/>
              </a:xfrm>
              <a:prstGeom prst="rect">
                <a:avLst/>
              </a:prstGeom>
              <a:effectLst/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pc="3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Now</m:t>
                      </m:r>
                      <m:r>
                        <a:rPr lang="en-US" b="0" i="0" spc="3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pc="3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J</m:t>
                      </m:r>
                      <m:r>
                        <a:rPr lang="en-US" i="0" spc="3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i="1" spc="3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0" spc="3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pc="3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0" spc="3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b="0" i="0" spc="3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b="0" i="1" spc="3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b="0" i="1" spc="3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e>
                                  <m:e>
                                    <m:r>
                                      <a:rPr lang="en-US" b="0" i="1" spc="3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eqArr>
                              </m:e>
                              <m:e>
                                <m:eqArr>
                                  <m:eqArrPr>
                                    <m:ctrlPr>
                                      <a:rPr lang="en-US" b="0" i="1" spc="3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b="0" i="0" spc="3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e>
                                  <m:e>
                                    <m:r>
                                      <a:rPr lang="en-US" b="0" i="0" spc="3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−3</m:t>
                                    </m:r>
                                  </m:e>
                                </m:eqArr>
                              </m:e>
                            </m:mr>
                          </m:m>
                          <m:r>
                            <a:rPr lang="en-US" b="0" i="0" spc="30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Content Placeholder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7851" y="1889827"/>
                <a:ext cx="3835702" cy="928075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Freeform 17">
            <a:extLst>
              <a:ext uri="{FF2B5EF4-FFF2-40B4-BE49-F238E27FC236}">
                <a16:creationId xmlns="" xmlns:a16="http://schemas.microsoft.com/office/drawing/2014/main" id="{5E9DA42E-B221-4BBE-B651-F7171591BCD7}"/>
              </a:ext>
            </a:extLst>
          </p:cNvPr>
          <p:cNvSpPr>
            <a:spLocks/>
          </p:cNvSpPr>
          <p:nvPr/>
        </p:nvSpPr>
        <p:spPr bwMode="auto">
          <a:xfrm>
            <a:off x="6748468" y="3885008"/>
            <a:ext cx="1371600" cy="36576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8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Content Placeholder 4"/>
              <p:cNvSpPr txBox="1">
                <a:spLocks/>
              </p:cNvSpPr>
              <p:nvPr/>
            </p:nvSpPr>
            <p:spPr>
              <a:xfrm>
                <a:off x="6437851" y="3037549"/>
                <a:ext cx="3674338" cy="523220"/>
              </a:xfrm>
              <a:prstGeom prst="rect">
                <a:avLst/>
              </a:prstGeom>
              <a:effectLst/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pc="3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Now</m:t>
                      </m:r>
                      <m:r>
                        <a:rPr lang="en-US" spc="3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pc="3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J</m:t>
                      </m:r>
                      <m:r>
                        <a:rPr lang="en-US" spc="3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0" spc="30" smtClean="0">
                          <a:latin typeface="Cambria Math" panose="02040503050406030204" pitchFamily="18" charset="0"/>
                        </a:rPr>
                        <m:t>−6−6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Content Placeholder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7851" y="3037549"/>
                <a:ext cx="3674338" cy="523220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Content Placeholder 4"/>
              <p:cNvSpPr txBox="1">
                <a:spLocks/>
              </p:cNvSpPr>
              <p:nvPr/>
            </p:nvSpPr>
            <p:spPr>
              <a:xfrm>
                <a:off x="6437851" y="3780416"/>
                <a:ext cx="1834612" cy="523220"/>
              </a:xfrm>
              <a:prstGeom prst="rect">
                <a:avLst/>
              </a:prstGeom>
              <a:ln>
                <a:noFill/>
              </a:ln>
              <a:effectLst/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spc="3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r>
                        <m:rPr>
                          <m:sty m:val="p"/>
                        </m:rPr>
                        <a:rPr lang="en-US" spc="3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J</m:t>
                      </m:r>
                      <m:r>
                        <a:rPr lang="en-US" i="0" spc="3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0" spc="3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−12</m:t>
                      </m:r>
                    </m:oMath>
                  </m:oMathPara>
                </a14:m>
                <a:endParaRPr lang="en-US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4" name="Content Placeholder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7851" y="3780416"/>
                <a:ext cx="1834612" cy="523220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Freeform 17">
            <a:extLst>
              <a:ext uri="{FF2B5EF4-FFF2-40B4-BE49-F238E27FC236}">
                <a16:creationId xmlns:a16="http://schemas.microsoft.com/office/drawing/2014/main" xmlns="" id="{5E9DA42E-B221-4BBE-B651-F7171591BCD7}"/>
              </a:ext>
            </a:extLst>
          </p:cNvPr>
          <p:cNvSpPr>
            <a:spLocks/>
          </p:cNvSpPr>
          <p:nvPr/>
        </p:nvSpPr>
        <p:spPr bwMode="auto">
          <a:xfrm>
            <a:off x="6047214" y="731659"/>
            <a:ext cx="91440" cy="5852160"/>
          </a:xfrm>
          <a:prstGeom prst="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46" name="Freeform 17">
            <a:extLst>
              <a:ext uri="{FF2B5EF4-FFF2-40B4-BE49-F238E27FC236}">
                <a16:creationId xmlns="" xmlns:a16="http://schemas.microsoft.com/office/drawing/2014/main" id="{5E9DA42E-B221-4BBE-B651-F7171591BCD7}"/>
              </a:ext>
            </a:extLst>
          </p:cNvPr>
          <p:cNvSpPr>
            <a:spLocks/>
          </p:cNvSpPr>
          <p:nvPr/>
        </p:nvSpPr>
        <p:spPr bwMode="auto">
          <a:xfrm>
            <a:off x="6822855" y="5358126"/>
            <a:ext cx="1005840" cy="36576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44" name="Freeform 17">
            <a:extLst>
              <a:ext uri="{FF2B5EF4-FFF2-40B4-BE49-F238E27FC236}">
                <a16:creationId xmlns="" xmlns:a16="http://schemas.microsoft.com/office/drawing/2014/main" id="{5E9DA42E-B221-4BBE-B651-F7171591BCD7}"/>
              </a:ext>
            </a:extLst>
          </p:cNvPr>
          <p:cNvSpPr>
            <a:spLocks/>
          </p:cNvSpPr>
          <p:nvPr/>
        </p:nvSpPr>
        <p:spPr bwMode="auto">
          <a:xfrm>
            <a:off x="8286751" y="6102035"/>
            <a:ext cx="457200" cy="36576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8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Content Placeholder 4"/>
              <p:cNvSpPr txBox="1">
                <a:spLocks/>
              </p:cNvSpPr>
              <p:nvPr/>
            </p:nvSpPr>
            <p:spPr>
              <a:xfrm>
                <a:off x="6437851" y="4523283"/>
                <a:ext cx="5355220" cy="523220"/>
              </a:xfrm>
              <a:prstGeom prst="rect">
                <a:avLst/>
              </a:prstGeom>
              <a:effectLst/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pc="3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Now</m:t>
                      </m:r>
                      <m:r>
                        <a:rPr lang="en-US" b="0" i="0" spc="3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i="0" spc="3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  <m:d>
                        <m:dPr>
                          <m:ctrlPr>
                            <a:rPr lang="en-US" b="0" i="1" spc="3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pc="3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US" b="0" i="0" spc="3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b="0" i="0" spc="3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</m:d>
                      <m:r>
                        <a:rPr lang="en-US" b="0" i="0" spc="3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Content Placeholder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7851" y="4523283"/>
                <a:ext cx="5355220" cy="523220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Content Placeholder 4"/>
              <p:cNvSpPr txBox="1">
                <a:spLocks/>
              </p:cNvSpPr>
              <p:nvPr/>
            </p:nvSpPr>
            <p:spPr>
              <a:xfrm>
                <a:off x="6437851" y="5266150"/>
                <a:ext cx="5092163" cy="523220"/>
              </a:xfrm>
              <a:prstGeom prst="rect">
                <a:avLst/>
              </a:prstGeom>
              <a:ln>
                <a:noFill/>
              </a:ln>
              <a:effectLst/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pc="3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r>
                        <m:rPr>
                          <m:sty m:val="p"/>
                        </m:rPr>
                        <a:rPr lang="en-US" b="0" i="0" spc="3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b="0" i="1" spc="3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pc="3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u</m:t>
                          </m:r>
                          <m:r>
                            <a:rPr lang="en-US" b="0" i="0" spc="3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b="0" i="0" spc="3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</m:d>
                      <m:r>
                        <a:rPr lang="en-US" b="0" i="0" spc="3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2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u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+3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v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2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u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−3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v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Content Placeholder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7851" y="5266150"/>
                <a:ext cx="5092163" cy="523220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Content Placeholder 4"/>
              <p:cNvSpPr txBox="1">
                <a:spLocks/>
              </p:cNvSpPr>
              <p:nvPr/>
            </p:nvSpPr>
            <p:spPr>
              <a:xfrm>
                <a:off x="6437851" y="6009017"/>
                <a:ext cx="2781689" cy="523220"/>
              </a:xfrm>
              <a:prstGeom prst="rect">
                <a:avLst/>
              </a:prstGeom>
              <a:ln>
                <a:noFill/>
              </a:ln>
              <a:effectLst/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spc="3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r>
                        <m:rPr>
                          <m:sty m:val="p"/>
                        </m:rPr>
                        <a:rPr lang="en-US" spc="3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i="1" spc="3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pc="3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u</m:t>
                          </m:r>
                          <m:r>
                            <a:rPr lang="en-US" spc="3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spc="3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</m:d>
                      <m:r>
                        <a:rPr lang="en-US" spc="3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u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Content Placeholder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7851" y="6009017"/>
                <a:ext cx="2781689" cy="523220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50047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0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10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1000"/>
                                        <p:tgtEl>
                                          <p:spTgt spid="4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10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10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10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00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1000"/>
                                        <p:tgtEl>
                                          <p:spTgt spid="4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000"/>
                            </p:stCondLst>
                            <p:childTnLst>
                              <p:par>
                                <p:cTn id="6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1000"/>
                                        <p:tgtEl>
                                          <p:spTgt spid="4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2" grpId="0" animBg="1"/>
      <p:bldP spid="14" grpId="0" build="p"/>
      <p:bldP spid="18" grpId="0" build="p"/>
      <p:bldP spid="19" grpId="0" build="p"/>
      <p:bldP spid="43" grpId="0" build="p" animBg="1"/>
      <p:bldP spid="24" grpId="0" build="p"/>
      <p:bldP spid="34" grpId="0" build="p"/>
      <p:bldP spid="46" grpId="0" build="p" animBg="1"/>
      <p:bldP spid="44" grpId="0" build="p" animBg="1"/>
      <p:bldP spid="39" grpId="0" build="p"/>
      <p:bldP spid="40" grpId="0" build="p"/>
      <p:bldP spid="42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 smtClean="0"/>
                  <a:t>Method 13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 smtClean="0"/>
                  <a:t> Example – 5(</a:t>
                </a:r>
                <a:r>
                  <a:rPr lang="en-US" b="0" dirty="0" smtClean="0">
                    <a:solidFill>
                      <a:srgbClr val="FF0000"/>
                    </a:solidFill>
                  </a:rPr>
                  <a:t>continue</a:t>
                </a:r>
                <a:r>
                  <a:rPr lang="en-US" dirty="0" smtClean="0"/>
                  <a:t>)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Content Placeholder 4"/>
          <p:cNvSpPr txBox="1">
            <a:spLocks/>
          </p:cNvSpPr>
          <p:nvPr/>
        </p:nvSpPr>
        <p:spPr>
          <a:xfrm>
            <a:off x="131180" y="863440"/>
            <a:ext cx="5005596" cy="523220"/>
          </a:xfrm>
          <a:prstGeom prst="rect">
            <a:avLst/>
          </a:prstGeom>
          <a:effectLst/>
        </p:spPr>
        <p:txBody>
          <a:bodyPr vert="horz" wrap="square" lIns="91440" tIns="45720" rIns="91440" bIns="45720" rtlCol="0">
            <a:sp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Wingdings 3" panose="05040102010807070707" pitchFamily="18" charset="2"/>
              <a:buNone/>
            </a:pPr>
            <a:r>
              <a:rPr lang="en-US" i="0" dirty="0" smtClean="0">
                <a:latin typeface="+mj-lt"/>
              </a:rPr>
              <a:t>F</a:t>
            </a:r>
            <a:r>
              <a:rPr lang="en-US" b="0" i="0" dirty="0" smtClean="0">
                <a:latin typeface="+mj-lt"/>
              </a:rPr>
              <a:t>rom the Region </a:t>
            </a:r>
            <a:r>
              <a:rPr lang="en-US" b="1" i="0" dirty="0" smtClean="0">
                <a:latin typeface="+mj-lt"/>
              </a:rPr>
              <a:t>R</a:t>
            </a:r>
            <a:r>
              <a:rPr lang="en-US" b="0" i="0" dirty="0" smtClean="0">
                <a:latin typeface="+mj-lt"/>
              </a:rPr>
              <a:t>,</a:t>
            </a:r>
            <a:endParaRPr lang="en-US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ontent Placeholder 4"/>
              <p:cNvSpPr txBox="1">
                <a:spLocks/>
              </p:cNvSpPr>
              <p:nvPr/>
            </p:nvSpPr>
            <p:spPr>
              <a:xfrm>
                <a:off x="131178" y="1669704"/>
                <a:ext cx="2286000" cy="523220"/>
              </a:xfrm>
              <a:prstGeom prst="rect">
                <a:avLst/>
              </a:prstGeom>
              <a:effectLst/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0" i="1" spc="3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pc="3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  <m:r>
                            <a:rPr lang="en-US" b="0" i="0" spc="3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b="0" i="0" spc="3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</m:t>
                          </m:r>
                        </m:e>
                      </m:d>
                      <m:r>
                        <a:rPr lang="en-US" b="0" i="0" spc="3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=(0, 0)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Content Placeholder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178" y="1669704"/>
                <a:ext cx="2286000" cy="52322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Freeform 17">
            <a:extLst>
              <a:ext uri="{FF2B5EF4-FFF2-40B4-BE49-F238E27FC236}">
                <a16:creationId xmlns:a16="http://schemas.microsoft.com/office/drawing/2014/main" xmlns="" id="{5E9DA42E-B221-4BBE-B651-F7171591BCD7}"/>
              </a:ext>
            </a:extLst>
          </p:cNvPr>
          <p:cNvSpPr>
            <a:spLocks/>
          </p:cNvSpPr>
          <p:nvPr/>
        </p:nvSpPr>
        <p:spPr bwMode="auto">
          <a:xfrm>
            <a:off x="599810" y="5180937"/>
            <a:ext cx="914400" cy="36576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43" name="Freeform 17">
            <a:extLst>
              <a:ext uri="{FF2B5EF4-FFF2-40B4-BE49-F238E27FC236}">
                <a16:creationId xmlns:a16="http://schemas.microsoft.com/office/drawing/2014/main" xmlns="" id="{5E9DA42E-B221-4BBE-B651-F7171591BCD7}"/>
              </a:ext>
            </a:extLst>
          </p:cNvPr>
          <p:cNvSpPr>
            <a:spLocks/>
          </p:cNvSpPr>
          <p:nvPr/>
        </p:nvSpPr>
        <p:spPr bwMode="auto">
          <a:xfrm>
            <a:off x="2221796" y="5187276"/>
            <a:ext cx="914400" cy="36576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8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ontent Placeholder 4"/>
              <p:cNvSpPr txBox="1">
                <a:spLocks/>
              </p:cNvSpPr>
              <p:nvPr/>
            </p:nvSpPr>
            <p:spPr>
              <a:xfrm>
                <a:off x="131178" y="2475968"/>
                <a:ext cx="2468880" cy="523220"/>
              </a:xfrm>
              <a:prstGeom prst="rect">
                <a:avLst/>
              </a:prstGeom>
              <a:effectLst/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0" spc="3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r>
                        <m:rPr>
                          <m:sty m:val="p"/>
                        </m:rPr>
                        <a:rPr lang="en-US" b="0" i="0" spc="3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x</m:t>
                      </m:r>
                      <m:r>
                        <a:rPr lang="en-US" b="0" i="0" spc="3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=0, </m:t>
                      </m:r>
                      <m:r>
                        <m:rPr>
                          <m:sty m:val="p"/>
                        </m:rPr>
                        <a:rPr lang="en-US" b="0" i="0" spc="3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y</m:t>
                      </m:r>
                      <m:r>
                        <a:rPr lang="en-US" b="0" i="0" spc="3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Content Placeholder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178" y="2475968"/>
                <a:ext cx="2468880" cy="52322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Freeform 17">
            <a:extLst>
              <a:ext uri="{FF2B5EF4-FFF2-40B4-BE49-F238E27FC236}">
                <a16:creationId xmlns:a16="http://schemas.microsoft.com/office/drawing/2014/main" xmlns="" id="{5E9DA42E-B221-4BBE-B651-F7171591BCD7}"/>
              </a:ext>
            </a:extLst>
          </p:cNvPr>
          <p:cNvSpPr>
            <a:spLocks/>
          </p:cNvSpPr>
          <p:nvPr/>
        </p:nvSpPr>
        <p:spPr bwMode="auto">
          <a:xfrm>
            <a:off x="4236664" y="4966373"/>
            <a:ext cx="1097280" cy="82296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46" name="Freeform 17">
            <a:extLst>
              <a:ext uri="{FF2B5EF4-FFF2-40B4-BE49-F238E27FC236}">
                <a16:creationId xmlns:a16="http://schemas.microsoft.com/office/drawing/2014/main" xmlns="" id="{5E9DA42E-B221-4BBE-B651-F7171591BCD7}"/>
              </a:ext>
            </a:extLst>
          </p:cNvPr>
          <p:cNvSpPr>
            <a:spLocks/>
          </p:cNvSpPr>
          <p:nvPr/>
        </p:nvSpPr>
        <p:spPr bwMode="auto">
          <a:xfrm>
            <a:off x="6058678" y="4962614"/>
            <a:ext cx="1188720" cy="82296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8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Content Placeholder 4"/>
              <p:cNvSpPr txBox="1">
                <a:spLocks/>
              </p:cNvSpPr>
              <p:nvPr/>
            </p:nvSpPr>
            <p:spPr>
              <a:xfrm>
                <a:off x="131178" y="3282232"/>
                <a:ext cx="2651760" cy="1082348"/>
              </a:xfrm>
              <a:prstGeom prst="rect">
                <a:avLst/>
              </a:prstGeom>
              <a:effectLst/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0" spc="3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⇒2</m:t>
                      </m:r>
                      <m:r>
                        <m:rPr>
                          <m:sty m:val="p"/>
                        </m:rPr>
                        <a:rPr lang="en-US" b="0" i="0" spc="3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u</m:t>
                      </m:r>
                      <m:r>
                        <a:rPr lang="en-US" b="0" i="0" spc="3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+3</m:t>
                      </m:r>
                      <m:r>
                        <m:rPr>
                          <m:sty m:val="p"/>
                        </m:rPr>
                        <a:rPr lang="en-US" b="0" i="0" spc="3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v</m:t>
                      </m:r>
                      <m:r>
                        <a:rPr lang="en-US" b="0" i="0" spc="3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=0, </m:t>
                      </m:r>
                    </m:oMath>
                  </m:oMathPara>
                </a14:m>
                <a:endParaRPr lang="en-US" b="0" i="0" spc="30" dirty="0" smtClean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spc="30" dirty="0" smtClean="0">
                    <a:ea typeface="Cambria Math" panose="02040503050406030204" pitchFamily="18" charset="0"/>
                  </a:rPr>
                  <a:t>     </a:t>
                </a:r>
                <a14:m>
                  <m:oMath xmlns:m="http://schemas.openxmlformats.org/officeDocument/2006/math">
                    <m:r>
                      <a:rPr lang="en-US" spc="3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m:rPr>
                        <m:sty m:val="p"/>
                      </m:rPr>
                      <a:rPr lang="en-US" spc="3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u</m:t>
                    </m:r>
                    <m:r>
                      <a:rPr lang="en-US" b="0" i="0" spc="3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pc="3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</m:t>
                    </m:r>
                    <m:r>
                      <m:rPr>
                        <m:sty m:val="p"/>
                      </m:rPr>
                      <a:rPr lang="en-US" spc="3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v</m:t>
                    </m:r>
                    <m:r>
                      <a:rPr lang="en-US" spc="3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4" name="Content Placeholder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178" y="3282232"/>
                <a:ext cx="2651760" cy="1082348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Content Placeholder 4"/>
              <p:cNvSpPr txBox="1">
                <a:spLocks/>
              </p:cNvSpPr>
              <p:nvPr/>
            </p:nvSpPr>
            <p:spPr>
              <a:xfrm>
                <a:off x="131178" y="5102909"/>
                <a:ext cx="3108960" cy="523220"/>
              </a:xfrm>
              <a:prstGeom prst="rect">
                <a:avLst/>
              </a:prstGeom>
              <a:effectLst/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0" spc="3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r>
                        <m:rPr>
                          <m:sty m:val="p"/>
                        </m:rPr>
                        <a:rPr lang="en-US" b="0" i="0" spc="3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u</m:t>
                      </m:r>
                      <m:r>
                        <a:rPr lang="en-US" b="0" i="0" spc="3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=0,  </m:t>
                      </m:r>
                      <m:r>
                        <m:rPr>
                          <m:sty m:val="p"/>
                        </m:rPr>
                        <a:rPr lang="en-US" b="0" i="0" spc="3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v</m:t>
                      </m:r>
                      <m:r>
                        <a:rPr lang="en-US" b="0" i="0" spc="3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Content Placeholder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178" y="5102909"/>
                <a:ext cx="3108960" cy="52322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Content Placeholder 4"/>
              <p:cNvSpPr txBox="1">
                <a:spLocks/>
              </p:cNvSpPr>
              <p:nvPr/>
            </p:nvSpPr>
            <p:spPr>
              <a:xfrm>
                <a:off x="3772678" y="1669704"/>
                <a:ext cx="2286000" cy="523220"/>
              </a:xfrm>
              <a:prstGeom prst="rect">
                <a:avLst/>
              </a:prstGeom>
              <a:effectLst/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0" i="1" spc="3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pc="3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  <m:r>
                            <a:rPr lang="en-US" b="0" i="0" spc="3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b="0" i="0" spc="3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</m:t>
                          </m:r>
                        </m:e>
                      </m:d>
                      <m:r>
                        <a:rPr lang="en-US" b="0" i="0" spc="3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=(5, 0)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Content Placeholder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2678" y="1669704"/>
                <a:ext cx="2286000" cy="523220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Content Placeholder 4"/>
              <p:cNvSpPr txBox="1">
                <a:spLocks/>
              </p:cNvSpPr>
              <p:nvPr/>
            </p:nvSpPr>
            <p:spPr>
              <a:xfrm>
                <a:off x="3772678" y="2475968"/>
                <a:ext cx="2468880" cy="523220"/>
              </a:xfrm>
              <a:prstGeom prst="rect">
                <a:avLst/>
              </a:prstGeom>
              <a:effectLst/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0" spc="3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r>
                        <m:rPr>
                          <m:sty m:val="p"/>
                        </m:rPr>
                        <a:rPr lang="en-US" b="0" i="0" spc="3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x</m:t>
                      </m:r>
                      <m:r>
                        <a:rPr lang="en-US" b="0" i="0" spc="3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=5, </m:t>
                      </m:r>
                      <m:r>
                        <m:rPr>
                          <m:sty m:val="p"/>
                        </m:rPr>
                        <a:rPr lang="en-US" b="0" i="0" spc="3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y</m:t>
                      </m:r>
                      <m:r>
                        <a:rPr lang="en-US" b="0" i="0" spc="3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Content Placeholder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2678" y="2475968"/>
                <a:ext cx="2468880" cy="523220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Content Placeholder 4"/>
              <p:cNvSpPr txBox="1">
                <a:spLocks/>
              </p:cNvSpPr>
              <p:nvPr/>
            </p:nvSpPr>
            <p:spPr>
              <a:xfrm>
                <a:off x="3772678" y="3282232"/>
                <a:ext cx="2651760" cy="1082348"/>
              </a:xfrm>
              <a:prstGeom prst="rect">
                <a:avLst/>
              </a:prstGeom>
              <a:effectLst/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0" spc="3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⇒2</m:t>
                      </m:r>
                      <m:r>
                        <m:rPr>
                          <m:sty m:val="p"/>
                        </m:rPr>
                        <a:rPr lang="en-US" b="0" i="0" spc="3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u</m:t>
                      </m:r>
                      <m:r>
                        <a:rPr lang="en-US" b="0" i="0" spc="3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+3</m:t>
                      </m:r>
                      <m:r>
                        <m:rPr>
                          <m:sty m:val="p"/>
                        </m:rPr>
                        <a:rPr lang="en-US" b="0" i="0" spc="3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v</m:t>
                      </m:r>
                      <m:r>
                        <a:rPr lang="en-US" b="0" i="0" spc="3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=5, </m:t>
                      </m:r>
                    </m:oMath>
                  </m:oMathPara>
                </a14:m>
                <a:endParaRPr lang="en-US" b="0" i="0" spc="30" dirty="0" smtClean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spc="30" dirty="0" smtClean="0">
                    <a:ea typeface="Cambria Math" panose="02040503050406030204" pitchFamily="18" charset="0"/>
                  </a:rPr>
                  <a:t>     </a:t>
                </a:r>
                <a14:m>
                  <m:oMath xmlns:m="http://schemas.openxmlformats.org/officeDocument/2006/math">
                    <m:r>
                      <a:rPr lang="en-US" spc="3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m:rPr>
                        <m:sty m:val="p"/>
                      </m:rPr>
                      <a:rPr lang="en-US" spc="3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u</m:t>
                    </m:r>
                    <m:r>
                      <a:rPr lang="en-US" b="0" i="0" spc="3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pc="3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</m:t>
                    </m:r>
                    <m:r>
                      <m:rPr>
                        <m:sty m:val="p"/>
                      </m:rPr>
                      <a:rPr lang="en-US" spc="3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v</m:t>
                    </m:r>
                    <m:r>
                      <a:rPr lang="en-US" spc="3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4" name="Content Placeholder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2678" y="3282232"/>
                <a:ext cx="2651760" cy="1082348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Content Placeholder 4"/>
              <p:cNvSpPr txBox="1">
                <a:spLocks/>
              </p:cNvSpPr>
              <p:nvPr/>
            </p:nvSpPr>
            <p:spPr>
              <a:xfrm>
                <a:off x="3772678" y="4909234"/>
                <a:ext cx="3566160" cy="910570"/>
              </a:xfrm>
              <a:prstGeom prst="rect">
                <a:avLst/>
              </a:prstGeom>
              <a:effectLst/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0" spc="3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r>
                        <m:rPr>
                          <m:sty m:val="p"/>
                        </m:rPr>
                        <a:rPr lang="en-US" b="0" i="0" spc="3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u</m:t>
                      </m:r>
                      <m:r>
                        <a:rPr lang="en-US" b="0" i="0" spc="3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pc="3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0" spc="3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en-US" b="0" i="0" spc="3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4 </m:t>
                          </m:r>
                        </m:den>
                      </m:f>
                      <m:r>
                        <a:rPr lang="en-US" b="0" i="0" spc="3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 </m:t>
                      </m:r>
                      <m:r>
                        <m:rPr>
                          <m:sty m:val="p"/>
                        </m:rPr>
                        <a:rPr lang="en-US" b="0" i="0" spc="3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v</m:t>
                      </m:r>
                      <m:r>
                        <a:rPr lang="en-US" b="0" i="0" spc="3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pc="3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0" spc="3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en-US" b="0" i="0" spc="3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6 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5" name="Content Placeholder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2678" y="4909234"/>
                <a:ext cx="3566160" cy="910570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Content Placeholder 4"/>
              <p:cNvSpPr txBox="1">
                <a:spLocks/>
              </p:cNvSpPr>
              <p:nvPr/>
            </p:nvSpPr>
            <p:spPr>
              <a:xfrm>
                <a:off x="8205146" y="1669704"/>
                <a:ext cx="2834640" cy="1060483"/>
              </a:xfrm>
              <a:prstGeom prst="rect">
                <a:avLst/>
              </a:prstGeom>
              <a:effectLst/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0" i="1" spc="3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pc="3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  <m:r>
                            <a:rPr lang="en-US" b="0" i="0" spc="3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b="0" i="0" spc="3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</m:t>
                          </m:r>
                        </m:e>
                      </m:d>
                      <m:r>
                        <a:rPr lang="en-US" b="0" i="0" spc="3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pc="3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pc="3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0" spc="3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num>
                            <m:den>
                              <m:r>
                                <a:rPr lang="en-US" b="0" i="0" spc="3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2 </m:t>
                              </m:r>
                            </m:den>
                          </m:f>
                          <m:r>
                            <a:rPr lang="en-US" b="0" i="0" spc="3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i="1" spc="3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pc="3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num>
                            <m:den>
                              <m:r>
                                <a:rPr lang="en-US" spc="3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2 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2" name="Content Placeholder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5146" y="1669704"/>
                <a:ext cx="2834640" cy="1060483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Content Placeholder 4"/>
              <p:cNvSpPr txBox="1">
                <a:spLocks/>
              </p:cNvSpPr>
              <p:nvPr/>
            </p:nvSpPr>
            <p:spPr>
              <a:xfrm>
                <a:off x="8205146" y="3267242"/>
                <a:ext cx="3042578" cy="1384995"/>
              </a:xfrm>
              <a:prstGeom prst="rect">
                <a:avLst/>
              </a:prstGeom>
              <a:effectLst/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0" spc="3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⇒2</m:t>
                      </m:r>
                      <m:r>
                        <m:rPr>
                          <m:sty m:val="p"/>
                        </m:rPr>
                        <a:rPr lang="en-US" b="0" i="0" spc="3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u</m:t>
                      </m:r>
                      <m:r>
                        <a:rPr lang="en-US" b="0" i="0" spc="3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+3</m:t>
                      </m:r>
                      <m:r>
                        <m:rPr>
                          <m:sty m:val="p"/>
                        </m:rPr>
                        <a:rPr lang="en-US" b="0" i="0" spc="3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v</m:t>
                      </m:r>
                      <m:r>
                        <a:rPr lang="en-US" b="0" i="0" spc="3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pc="3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5/2</m:t>
                      </m:r>
                      <m:r>
                        <a:rPr lang="en-US" spc="3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b="0" i="0" spc="3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b="0" i="0" spc="30" dirty="0" smtClean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spc="3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</m:t>
                      </m:r>
                      <m:r>
                        <a:rPr lang="en-US" spc="3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m:rPr>
                          <m:sty m:val="p"/>
                        </m:rPr>
                        <a:rPr lang="en-US" spc="3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u</m:t>
                      </m:r>
                      <m:r>
                        <a:rPr lang="en-US" b="0" i="0" spc="3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pc="3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  <m:r>
                        <m:rPr>
                          <m:sty m:val="p"/>
                        </m:rPr>
                        <a:rPr lang="en-US" spc="3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v</m:t>
                      </m:r>
                      <m:r>
                        <a:rPr lang="en-US" spc="3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pc="3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5/2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4" name="Content Placeholder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5146" y="3267242"/>
                <a:ext cx="3042578" cy="1384995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Content Placeholder 4"/>
              <p:cNvSpPr txBox="1">
                <a:spLocks/>
              </p:cNvSpPr>
              <p:nvPr/>
            </p:nvSpPr>
            <p:spPr>
              <a:xfrm>
                <a:off x="8220136" y="4894244"/>
                <a:ext cx="3566160" cy="910570"/>
              </a:xfrm>
              <a:prstGeom prst="rect">
                <a:avLst/>
              </a:prstGeom>
              <a:effectLst/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0" spc="3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r>
                        <m:rPr>
                          <m:sty m:val="p"/>
                        </m:rPr>
                        <a:rPr lang="en-US" b="0" i="0" spc="3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u</m:t>
                      </m:r>
                      <m:r>
                        <a:rPr lang="en-US" b="0" i="0" spc="3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pc="3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0" spc="3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en-US" b="0" i="0" spc="3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4 </m:t>
                          </m:r>
                        </m:den>
                      </m:f>
                      <m:r>
                        <a:rPr lang="en-US" b="0" i="0" spc="3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 </m:t>
                      </m:r>
                      <m:r>
                        <m:rPr>
                          <m:sty m:val="p"/>
                        </m:rPr>
                        <a:rPr lang="en-US" b="0" i="0" spc="3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v</m:t>
                      </m:r>
                      <m:r>
                        <a:rPr lang="en-US" b="0" i="0" spc="3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pc="3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5" name="Content Placeholder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0136" y="4894244"/>
                <a:ext cx="3566160" cy="910570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Content Placeholder 4"/>
              <p:cNvSpPr txBox="1">
                <a:spLocks/>
              </p:cNvSpPr>
              <p:nvPr/>
            </p:nvSpPr>
            <p:spPr>
              <a:xfrm>
                <a:off x="8205146" y="1669704"/>
                <a:ext cx="2926080" cy="1060483"/>
              </a:xfrm>
              <a:prstGeom prst="rect">
                <a:avLst/>
              </a:prstGeom>
              <a:effectLst/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0" i="1" spc="3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pc="3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  <m:r>
                            <a:rPr lang="en-US" b="0" i="0" spc="3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b="0" i="0" spc="3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</m:t>
                          </m:r>
                        </m:e>
                      </m:d>
                      <m:r>
                        <a:rPr lang="en-US" b="0" i="0" spc="3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pc="3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pc="3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0" spc="3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num>
                            <m:den>
                              <m:r>
                                <a:rPr lang="en-US" b="0" i="0" spc="3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2 </m:t>
                              </m:r>
                            </m:den>
                          </m:f>
                          <m:r>
                            <a:rPr lang="en-US" b="0" i="0" spc="3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i="1" spc="3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0" spc="3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pc="3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num>
                            <m:den>
                              <m:r>
                                <a:rPr lang="en-US" spc="3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2 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6" name="Content Placeholder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5146" y="1669704"/>
                <a:ext cx="2926080" cy="1060483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Content Placeholder 4"/>
              <p:cNvSpPr txBox="1">
                <a:spLocks/>
              </p:cNvSpPr>
              <p:nvPr/>
            </p:nvSpPr>
            <p:spPr>
              <a:xfrm>
                <a:off x="8205146" y="3282232"/>
                <a:ext cx="3200400" cy="1384995"/>
              </a:xfrm>
              <a:prstGeom prst="rect">
                <a:avLst/>
              </a:prstGeom>
              <a:effectLst/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0" spc="3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⇒2</m:t>
                      </m:r>
                      <m:r>
                        <m:rPr>
                          <m:sty m:val="p"/>
                        </m:rPr>
                        <a:rPr lang="en-US" b="0" i="0" spc="3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u</m:t>
                      </m:r>
                      <m:r>
                        <a:rPr lang="en-US" b="0" i="0" spc="3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+3</m:t>
                      </m:r>
                      <m:r>
                        <m:rPr>
                          <m:sty m:val="p"/>
                        </m:rPr>
                        <a:rPr lang="en-US" b="0" i="0" spc="3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v</m:t>
                      </m:r>
                      <m:r>
                        <a:rPr lang="en-US" b="0" i="0" spc="3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pc="3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5/2</m:t>
                      </m:r>
                      <m:r>
                        <a:rPr lang="en-US" spc="3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b="0" i="0" spc="3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b="0" i="0" spc="30" dirty="0" smtClean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spc="3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</m:t>
                      </m:r>
                      <m:r>
                        <a:rPr lang="en-US" spc="3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m:rPr>
                          <m:sty m:val="p"/>
                        </m:rPr>
                        <a:rPr lang="en-US" spc="3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u</m:t>
                      </m:r>
                      <m:r>
                        <a:rPr lang="en-US" b="0" i="0" spc="3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pc="3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  <m:r>
                        <m:rPr>
                          <m:sty m:val="p"/>
                        </m:rPr>
                        <a:rPr lang="en-US" spc="3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v</m:t>
                      </m:r>
                      <m:r>
                        <a:rPr lang="en-US" spc="3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pc="3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−5/2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7" name="Content Placeholder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5146" y="3282232"/>
                <a:ext cx="3200400" cy="1384995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Content Placeholder 4"/>
              <p:cNvSpPr txBox="1">
                <a:spLocks/>
              </p:cNvSpPr>
              <p:nvPr/>
            </p:nvSpPr>
            <p:spPr>
              <a:xfrm>
                <a:off x="8205146" y="4911863"/>
                <a:ext cx="3566160" cy="907941"/>
              </a:xfrm>
              <a:prstGeom prst="rect">
                <a:avLst/>
              </a:prstGeom>
              <a:effectLst/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0" spc="3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r>
                        <m:rPr>
                          <m:sty m:val="p"/>
                        </m:rPr>
                        <a:rPr lang="en-US" b="0" i="0" spc="3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u</m:t>
                      </m:r>
                      <m:r>
                        <a:rPr lang="en-US" b="0" i="0" spc="3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pc="3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b="0" i="0" spc="3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 </m:t>
                      </m:r>
                      <m:r>
                        <m:rPr>
                          <m:sty m:val="p"/>
                        </m:rPr>
                        <a:rPr lang="en-US" b="0" i="0" spc="3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v</m:t>
                      </m:r>
                      <m:r>
                        <a:rPr lang="en-US" b="0" i="0" spc="3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pc="3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pc="3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en-US" spc="3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0" spc="3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  <m:r>
                            <a:rPr lang="en-US" spc="3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8" name="Content Placeholder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5146" y="4911863"/>
                <a:ext cx="3566160" cy="907941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Freeform 17">
            <a:extLst>
              <a:ext uri="{FF2B5EF4-FFF2-40B4-BE49-F238E27FC236}">
                <a16:creationId xmlns:a16="http://schemas.microsoft.com/office/drawing/2014/main" xmlns="" id="{5E9DA42E-B221-4BBE-B651-F7171591BCD7}"/>
              </a:ext>
            </a:extLst>
          </p:cNvPr>
          <p:cNvSpPr>
            <a:spLocks/>
          </p:cNvSpPr>
          <p:nvPr/>
        </p:nvSpPr>
        <p:spPr bwMode="auto">
          <a:xfrm>
            <a:off x="7764191" y="1669704"/>
            <a:ext cx="91440" cy="4937760"/>
          </a:xfrm>
          <a:prstGeom prst="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70" name="Freeform 17">
            <a:extLst>
              <a:ext uri="{FF2B5EF4-FFF2-40B4-BE49-F238E27FC236}">
                <a16:creationId xmlns:a16="http://schemas.microsoft.com/office/drawing/2014/main" xmlns="" id="{5E9DA42E-B221-4BBE-B651-F7171591BCD7}"/>
              </a:ext>
            </a:extLst>
          </p:cNvPr>
          <p:cNvSpPr>
            <a:spLocks/>
          </p:cNvSpPr>
          <p:nvPr/>
        </p:nvSpPr>
        <p:spPr bwMode="auto">
          <a:xfrm>
            <a:off x="3310909" y="1669704"/>
            <a:ext cx="91440" cy="4937760"/>
          </a:xfrm>
          <a:prstGeom prst="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201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1000"/>
                                        <p:tgtEl>
                                          <p:spTgt spid="4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1000"/>
                                        <p:tgtEl>
                                          <p:spTgt spid="4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10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10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10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1000"/>
                                        <p:tgtEl>
                                          <p:spTgt spid="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100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000"/>
                            </p:stCondLst>
                            <p:childTnLst>
                              <p:par>
                                <p:cTn id="6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1000"/>
                                        <p:tgtEl>
                                          <p:spTgt spid="4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2000"/>
                            </p:stCondLst>
                            <p:childTnLst>
                              <p:par>
                                <p:cTn id="7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1000"/>
                                        <p:tgtEl>
                                          <p:spTgt spid="4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1000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10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1000"/>
                                        <p:tgtEl>
                                          <p:spTgt spid="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1000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97" dur="1000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2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00" dur="10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2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03" dur="1000"/>
                                        <p:tgtEl>
                                          <p:spTgt spid="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2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06" dur="1000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1000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1000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1000"/>
                                        <p:tgtEl>
                                          <p:spTgt spid="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10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  <p:bldP spid="16" grpId="0" build="p"/>
      <p:bldP spid="42" grpId="0" build="p" animBg="1"/>
      <p:bldP spid="43" grpId="0" build="p" animBg="1"/>
      <p:bldP spid="25" grpId="0" build="p"/>
      <p:bldP spid="44" grpId="0" build="p" animBg="1"/>
      <p:bldP spid="46" grpId="0" build="p" animBg="1"/>
      <p:bldP spid="34" grpId="0" build="p"/>
      <p:bldP spid="37" grpId="0" build="p"/>
      <p:bldP spid="39" grpId="0" build="p"/>
      <p:bldP spid="40" grpId="0" build="p"/>
      <p:bldP spid="54" grpId="0" build="p"/>
      <p:bldP spid="55" grpId="0" build="p"/>
      <p:bldP spid="62" grpId="0" build="p"/>
      <p:bldP spid="62" grpId="1" build="allAtOnce"/>
      <p:bldP spid="64" grpId="0" build="p"/>
      <p:bldP spid="64" grpId="1" build="allAtOnce"/>
      <p:bldP spid="65" grpId="0" build="p"/>
      <p:bldP spid="65" grpId="1" build="allAtOnce"/>
      <p:bldP spid="66" grpId="0" build="p"/>
      <p:bldP spid="67" grpId="0" build="p"/>
      <p:bldP spid="68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 smtClean="0"/>
                  <a:t>Method 13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 smtClean="0"/>
                  <a:t> Example – 5(</a:t>
                </a:r>
                <a:r>
                  <a:rPr lang="en-US" b="0" dirty="0" smtClean="0">
                    <a:solidFill>
                      <a:srgbClr val="FF0000"/>
                    </a:solidFill>
                  </a:rPr>
                  <a:t>continue</a:t>
                </a:r>
                <a:r>
                  <a:rPr lang="en-US" dirty="0" smtClean="0"/>
                  <a:t>)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ontent Placeholder 4"/>
              <p:cNvSpPr txBox="1">
                <a:spLocks/>
              </p:cNvSpPr>
              <p:nvPr/>
            </p:nvSpPr>
            <p:spPr>
              <a:xfrm>
                <a:off x="179882" y="910030"/>
                <a:ext cx="2560320" cy="1222386"/>
              </a:xfrm>
              <a:prstGeom prst="rect">
                <a:avLst/>
              </a:prstGeom>
              <a:effectLst/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nary>
                        <m:naryPr>
                          <m:chr m:val="∬"/>
                          <m:limLoc m:val="undOvr"/>
                          <m:ctrlP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R</m:t>
                          </m:r>
                        </m:sub>
                        <m:sup>
                          <m:r>
                            <a:rPr lang="en-US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  <m:e>
                          <m:d>
                            <m:dPr>
                              <m:ctrlPr>
                                <a:rPr lang="en-US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US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</m:d>
                          <m:r>
                            <a:rPr lang="en-US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dA</m:t>
                          </m:r>
                        </m:e>
                      </m:nary>
                    </m:oMath>
                  </m:oMathPara>
                </a14:m>
                <a:endParaRPr lang="en-US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8" name="Content Placeholder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882" y="910030"/>
                <a:ext cx="2560320" cy="122238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ontent Placeholder 4"/>
              <p:cNvSpPr txBox="1">
                <a:spLocks/>
              </p:cNvSpPr>
              <p:nvPr/>
            </p:nvSpPr>
            <p:spPr>
              <a:xfrm>
                <a:off x="179882" y="2331245"/>
                <a:ext cx="4129451" cy="1225335"/>
              </a:xfrm>
              <a:prstGeom prst="rect">
                <a:avLst/>
              </a:prstGeom>
              <a:effectLst/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∬"/>
                          <m:limLoc m:val="undOvr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G</m:t>
                          </m:r>
                        </m:sub>
                        <m:sup>
                          <m:r>
                            <a:rPr lang="en-US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h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u</m:t>
                              </m:r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</m:e>
                          </m:d>
                          <m:r>
                            <a:rPr lang="en-US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J</m:t>
                              </m:r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e>
                      </m:nary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du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dv</m:t>
                      </m:r>
                    </m:oMath>
                  </m:oMathPara>
                </a14:m>
                <a:endParaRPr lang="en-US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9" name="Content Placeholder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882" y="2331245"/>
                <a:ext cx="4129451" cy="122533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ontent Placeholder 4"/>
              <p:cNvSpPr txBox="1">
                <a:spLocks/>
              </p:cNvSpPr>
              <p:nvPr/>
            </p:nvSpPr>
            <p:spPr>
              <a:xfrm>
                <a:off x="179882" y="3752460"/>
                <a:ext cx="4129451" cy="1408206"/>
              </a:xfrm>
              <a:prstGeom prst="rect">
                <a:avLst/>
              </a:prstGeom>
              <a:effectLst/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5/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p>
                        <m:e>
                          <m:r>
                            <a:rPr lang="en-US">
                              <a:latin typeface="Cambria Math" panose="02040503050406030204" pitchFamily="18" charset="0"/>
                            </a:rPr>
                            <m:t>  </m:t>
                          </m:r>
                          <m:nary>
                            <m:naryPr>
                              <m:limLoc m:val="undOvr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sty m:val="p"/>
                                  <m:brk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u</m:t>
                              </m:r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5/4</m:t>
                              </m:r>
                            </m:sup>
                            <m:e>
                              <m:r>
                                <a:rPr lang="en-US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u</m:t>
                              </m:r>
                              <m:r>
                                <a:rPr lang="en-US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u</m:t>
                              </m:r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dv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0" name="Content Placeholder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882" y="3752460"/>
                <a:ext cx="4129451" cy="1408206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Freeform 17">
            <a:extLst>
              <a:ext uri="{FF2B5EF4-FFF2-40B4-BE49-F238E27FC236}">
                <a16:creationId xmlns:a16="http://schemas.microsoft.com/office/drawing/2014/main" xmlns="" id="{5E9DA42E-B221-4BBE-B651-F7171591BCD7}"/>
              </a:ext>
            </a:extLst>
          </p:cNvPr>
          <p:cNvSpPr>
            <a:spLocks/>
          </p:cNvSpPr>
          <p:nvPr/>
        </p:nvSpPr>
        <p:spPr bwMode="auto">
          <a:xfrm>
            <a:off x="179882" y="5461477"/>
            <a:ext cx="2034513" cy="822960"/>
          </a:xfrm>
          <a:prstGeom prst="round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</a:rPr>
              <a:t>……</a:t>
            </a:r>
            <a:endParaRPr lang="en-US" sz="28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Content Placeholder 2"/>
              <p:cNvSpPr txBox="1">
                <a:spLocks/>
              </p:cNvSpPr>
              <p:nvPr/>
            </p:nvSpPr>
            <p:spPr>
              <a:xfrm>
                <a:off x="8495722" y="1026015"/>
                <a:ext cx="3474720" cy="4480560"/>
              </a:xfrm>
              <a:prstGeom prst="rect">
                <a:avLst/>
              </a:prstGeom>
              <a:gradFill>
                <a:gsLst>
                  <a:gs pos="10000">
                    <a:srgbClr val="0E47A1"/>
                  </a:gs>
                  <a:gs pos="100000">
                    <a:srgbClr val="03A9F5"/>
                  </a:gs>
                </a:gsLst>
                <a:lin ang="10800000" scaled="1"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>
                <a:lvl1pPr indent="0" algn="just">
                  <a:lnSpc>
                    <a:spcPct val="10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None/>
                  <a:defRPr sz="2800">
                    <a:solidFill>
                      <a:schemeClr val="bg1"/>
                    </a:solidFill>
                  </a:defRPr>
                </a:lvl1pPr>
                <a:lvl2pPr marL="809625" indent="-352425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>
                    <a:solidFill>
                      <a:srgbClr val="002060"/>
                    </a:solidFill>
                  </a:defRPr>
                </a:lvl2pPr>
                <a:lvl3pPr marL="11430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rgbClr val="002060"/>
                    </a:solidFill>
                  </a:defRPr>
                </a:lvl3pPr>
                <a:lvl4pPr marL="16002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>
                    <a:solidFill>
                      <a:srgbClr val="002060"/>
                    </a:solidFill>
                  </a:defRPr>
                </a:lvl4pPr>
                <a:lvl5pPr marL="20574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>
                    <a:solidFill>
                      <a:srgbClr val="002060"/>
                    </a:solidFill>
                  </a:defRPr>
                </a:lvl5pPr>
                <a:lvl6pPr marL="25146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6pPr>
                <a:lvl7pPr marL="29718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7pPr>
                <a:lvl8pPr marL="3429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8pPr>
                <a:lvl9pPr marL="3886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9pPr>
              </a:lstStyle>
              <a:p>
                <a:pPr>
                  <a:lnSpc>
                    <a:spcPct val="150000"/>
                  </a:lnSpc>
                </a:pPr>
                <a:r>
                  <a:rPr lang="en-US" dirty="0" smtClean="0"/>
                  <a:t>From the previous slide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pc="3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i="1" spc="3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pc="30">
                              <a:latin typeface="Cambria Math" panose="02040503050406030204" pitchFamily="18" charset="0"/>
                            </a:rPr>
                            <m:t>u</m:t>
                          </m:r>
                          <m:r>
                            <a:rPr lang="en-US" spc="3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spc="30"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</m:d>
                      <m:r>
                        <a:rPr lang="en-US" spc="3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4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u</m:t>
                      </m:r>
                    </m:oMath>
                  </m:oMathPara>
                </a14:m>
                <a:endParaRPr lang="en-US" dirty="0" smtClean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J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=−12</m:t>
                      </m:r>
                    </m:oMath>
                  </m:oMathPara>
                </a14:m>
                <a:endParaRPr lang="en-US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pc="3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u</m:t>
                      </m:r>
                      <m:r>
                        <a:rPr lang="en-US" spc="3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=0,  </m:t>
                      </m:r>
                      <m:r>
                        <m:rPr>
                          <m:sty m:val="p"/>
                        </m:rPr>
                        <a:rPr lang="en-US" spc="3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u</m:t>
                      </m:r>
                      <m:r>
                        <a:rPr lang="en-US" spc="3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pc="3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pc="3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en-US" spc="3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4 </m:t>
                          </m:r>
                        </m:den>
                      </m:f>
                    </m:oMath>
                  </m:oMathPara>
                </a14:m>
                <a:endParaRPr lang="en-US" i="1" spc="30" dirty="0" smtClean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pc="3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v</m:t>
                      </m:r>
                      <m:r>
                        <a:rPr lang="en-US" spc="3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=0,  </m:t>
                      </m:r>
                      <m:r>
                        <m:rPr>
                          <m:sty m:val="p"/>
                        </m:rPr>
                        <a:rPr lang="en-US" spc="3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v</m:t>
                      </m:r>
                      <m:r>
                        <a:rPr lang="en-US" spc="3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pc="3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pc="3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en-US" spc="3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6 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5722" y="1026015"/>
                <a:ext cx="3474720" cy="4480560"/>
              </a:xfrm>
              <a:prstGeom prst="rect">
                <a:avLst/>
              </a:prstGeom>
              <a:blipFill rotWithShape="0">
                <a:blip r:embed="rId6"/>
                <a:stretch>
                  <a:fillRect l="-3684" r="-263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38705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0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000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000"/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1000"/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10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44" dur="1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2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47" dur="10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2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50" dur="1000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2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53" dur="1000"/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2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56" dur="1000"/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2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59" dur="1000"/>
                                        <p:tgtEl>
                                          <p:spTgt spid="2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1000"/>
                                        <p:tgtEl>
                                          <p:spTgt spid="2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10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/>
      <p:bldP spid="20" grpId="0" build="p"/>
      <p:bldP spid="21" grpId="0" build="p" animBg="1"/>
      <p:bldP spid="22" grpId="0" animBg="1"/>
      <p:bldP spid="22" grpId="1" build="allAtOnce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86400" cy="493776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ontent Placeholder 4"/>
              <p:cNvSpPr txBox="1">
                <a:spLocks/>
              </p:cNvSpPr>
              <p:nvPr/>
            </p:nvSpPr>
            <p:spPr>
              <a:xfrm>
                <a:off x="11094720" y="4206240"/>
                <a:ext cx="1188720" cy="700769"/>
              </a:xfrm>
              <a:prstGeom prst="rect">
                <a:avLst/>
              </a:prstGeom>
              <a:effectLst/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1" i="0" spc="3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𝐮</m:t>
                      </m:r>
                      <m:r>
                        <a:rPr lang="en-US" sz="2000" b="1" i="0" spc="3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b="1" i="0" spc="3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𝟓</m:t>
                      </m:r>
                      <m:r>
                        <a:rPr lang="en-US" sz="2000" b="1" i="0" spc="3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  <m:r>
                        <a:rPr lang="en-US" sz="2000" b="1" i="0" spc="3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𝟒</m:t>
                      </m:r>
                    </m:oMath>
                  </m:oMathPara>
                </a14:m>
                <a:endParaRPr lang="en-US" sz="2000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8" name="Content Placeholder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94720" y="4206240"/>
                <a:ext cx="1188720" cy="70076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3" name="Picture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493776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ontent Placeholder 4"/>
              <p:cNvSpPr txBox="1">
                <a:spLocks/>
              </p:cNvSpPr>
              <p:nvPr/>
            </p:nvSpPr>
            <p:spPr>
              <a:xfrm>
                <a:off x="4925013" y="3484265"/>
                <a:ext cx="1005840" cy="400110"/>
              </a:xfrm>
              <a:prstGeom prst="rect">
                <a:avLst/>
              </a:prstGeom>
              <a:effectLst/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1" i="0" spc="3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𝐯</m:t>
                      </m:r>
                      <m:r>
                        <a:rPr lang="en-US" sz="2000" b="1" i="0" spc="3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b="1" i="0" spc="3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sz="2000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9" name="Content Placeholder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5013" y="3484265"/>
                <a:ext cx="1005840" cy="40011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ontent Placeholder 4"/>
              <p:cNvSpPr txBox="1">
                <a:spLocks/>
              </p:cNvSpPr>
              <p:nvPr/>
            </p:nvSpPr>
            <p:spPr>
              <a:xfrm>
                <a:off x="4627809" y="415400"/>
                <a:ext cx="1188720" cy="700769"/>
              </a:xfrm>
              <a:prstGeom prst="rect">
                <a:avLst/>
              </a:prstGeom>
              <a:effectLst/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1" i="0" spc="30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𝐯</m:t>
                      </m:r>
                      <m:r>
                        <a:rPr lang="en-US" sz="2000" b="1" i="0" spc="30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b="1" i="0" spc="30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𝟓</m:t>
                      </m:r>
                      <m:r>
                        <a:rPr lang="en-US" sz="2000" b="1" i="0" spc="30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  <m:r>
                        <a:rPr lang="en-US" sz="2000" b="1" i="0" spc="30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𝟔</m:t>
                      </m:r>
                    </m:oMath>
                  </m:oMathPara>
                </a14:m>
                <a:endParaRPr lang="en-US" sz="2000" b="1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20" name="Content Placeholder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7809" y="415400"/>
                <a:ext cx="1188720" cy="700769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ontent Placeholder 4"/>
              <p:cNvSpPr txBox="1">
                <a:spLocks/>
              </p:cNvSpPr>
              <p:nvPr/>
            </p:nvSpPr>
            <p:spPr>
              <a:xfrm>
                <a:off x="6375306" y="4223874"/>
                <a:ext cx="1066704" cy="400110"/>
              </a:xfrm>
              <a:prstGeom prst="rect">
                <a:avLst/>
              </a:prstGeom>
              <a:effectLst/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1" i="0" spc="3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𝐮</m:t>
                      </m:r>
                      <m:r>
                        <a:rPr lang="en-US" sz="2000" b="1" i="0" spc="3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b="1" i="0" spc="3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sz="2000" b="1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21" name="Content Placeholder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5306" y="4223874"/>
                <a:ext cx="1066704" cy="400110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4" name="Picture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20862" y="0"/>
            <a:ext cx="6471138" cy="4206240"/>
          </a:xfrm>
          <a:prstGeom prst="rect">
            <a:avLst/>
          </a:prstGeom>
        </p:spPr>
      </p:pic>
      <p:sp>
        <p:nvSpPr>
          <p:cNvPr id="9" name="Curved Up Arrow 8"/>
          <p:cNvSpPr/>
          <p:nvPr/>
        </p:nvSpPr>
        <p:spPr>
          <a:xfrm>
            <a:off x="2026920" y="5225072"/>
            <a:ext cx="8138160" cy="1371600"/>
          </a:xfrm>
          <a:prstGeom prst="curvedUpArrow">
            <a:avLst>
              <a:gd name="adj1" fmla="val 38021"/>
              <a:gd name="adj2" fmla="val 115334"/>
              <a:gd name="adj3" fmla="val 25000"/>
            </a:avLst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u="sng" dirty="0" smtClean="0">
                <a:solidFill>
                  <a:srgbClr val="FF0000"/>
                </a:solidFill>
              </a:rPr>
              <a:t>From XY plane to UV plane</a:t>
            </a:r>
            <a:endParaRPr lang="en-US" sz="2400" u="sng" dirty="0">
              <a:solidFill>
                <a:srgbClr val="FF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848379" y="2103120"/>
            <a:ext cx="4572000" cy="255494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009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0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10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0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10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build="p"/>
      <p:bldP spid="19" grpId="0" build="p"/>
      <p:bldP spid="20" grpId="0" build="p"/>
      <p:bldP spid="21" grpId="0" build="p"/>
      <p:bldP spid="1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 smtClean="0"/>
                  <a:t>Method 13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 smtClean="0"/>
                  <a:t> Example – 9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10427" y="863440"/>
                <a:ext cx="5758631" cy="3417859"/>
              </a:xfrm>
              <a:gradFill>
                <a:gsLst>
                  <a:gs pos="10000">
                    <a:srgbClr val="0E47A1"/>
                  </a:gs>
                  <a:gs pos="100000">
                    <a:srgbClr val="03A9F5"/>
                  </a:gs>
                </a:gsLst>
                <a:lin ang="10800000" scaled="1"/>
              </a:gradFill>
              <a:ln>
                <a:noFill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indent="0" algn="l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Evaluate</m:t>
                      </m:r>
                      <m:r>
                        <a:rPr lang="en-US" b="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nary>
                        <m:naryPr>
                          <m:chr m:val="∬"/>
                          <m:limLoc m:val="undOvr"/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US" b="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R</m:t>
                          </m:r>
                        </m:sub>
                        <m:sup>
                          <m:r>
                            <a:rPr lang="en-US" b="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  <m:e>
                          <m:sSup>
                            <m:sSup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b="0" i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p>
                                      <m:r>
                                        <a:rPr lang="en-US" b="0" i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b="0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b="0" i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y</m:t>
                                      </m:r>
                                    </m:e>
                                    <m:sup>
                                      <m:r>
                                        <a:rPr lang="en-US" b="0" i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US" b="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m:rPr>
                          <m:sty m:val="p"/>
                        </m:rPr>
                        <a:rPr lang="en-US" b="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dA</m:t>
                      </m:r>
                      <m:r>
                        <a:rPr lang="en-US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over</m:t>
                      </m:r>
                      <m:r>
                        <a:rPr lang="en-US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the</m:t>
                      </m:r>
                    </m:oMath>
                  </m:oMathPara>
                </a14:m>
                <a:endParaRPr lang="en-US" dirty="0" smtClean="0">
                  <a:solidFill>
                    <a:schemeClr val="bg1"/>
                  </a:solidFill>
                </a:endParaRPr>
              </a:p>
              <a:p>
                <a:pPr marL="0" indent="0" algn="l">
                  <a:lnSpc>
                    <a:spcPct val="150000"/>
                  </a:lnSpc>
                  <a:buNone/>
                </a:pPr>
                <a:r>
                  <a:rPr lang="en-US" b="0" i="0" dirty="0" smtClean="0">
                    <a:solidFill>
                      <a:schemeClr val="bg1"/>
                    </a:solidFill>
                    <a:latin typeface="+mj-lt"/>
                  </a:rPr>
                  <a:t>area  bounded  by  lines</a:t>
                </a:r>
                <a14:m>
                  <m:oMath xmlns:m="http://schemas.openxmlformats.org/officeDocument/2006/math">
                    <m:r>
                      <a:rPr lang="en-US" b="0" i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b="0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b="0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b="0" i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b="0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  <m:r>
                          <a:rPr lang="en-US" b="0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b="0" i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dirty="0" smtClean="0">
                  <a:solidFill>
                    <a:schemeClr val="bg1"/>
                  </a:solidFill>
                </a:endParaRPr>
              </a:p>
              <a:p>
                <a:pPr marL="0" indent="0" algn="l">
                  <a:lnSpc>
                    <a:spcPct val="150000"/>
                  </a:lnSpc>
                  <a:buNone/>
                </a:pPr>
                <a:r>
                  <a:rPr lang="en-US" b="0" i="0" dirty="0" smtClean="0">
                    <a:solidFill>
                      <a:schemeClr val="bg1"/>
                    </a:solidFill>
                    <a:latin typeface="+mj-lt"/>
                  </a:rPr>
                  <a:t>using the transformations</a:t>
                </a:r>
                <a:endParaRPr lang="en-US" b="0" i="0" dirty="0" smtClean="0">
                  <a:solidFill>
                    <a:schemeClr val="bg1"/>
                  </a:solidFill>
                </a:endParaRPr>
              </a:p>
              <a:p>
                <a:pPr marL="0" indent="0" algn="l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b="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b="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b="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u</m:t>
                      </m:r>
                      <m:r>
                        <a:rPr lang="en-US" b="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and</m:t>
                      </m:r>
                      <m:r>
                        <a:rPr lang="en-US" b="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b="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b="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b="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v</m:t>
                      </m:r>
                      <m:r>
                        <a:rPr lang="en-US" b="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7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0427" y="863440"/>
                <a:ext cx="5758631" cy="3417859"/>
              </a:xfrm>
              <a:blipFill rotWithShape="0">
                <a:blip r:embed="rId3"/>
                <a:stretch>
                  <a:fillRect l="-211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2"/>
          <p:cNvSpPr txBox="1">
            <a:spLocks/>
          </p:cNvSpPr>
          <p:nvPr/>
        </p:nvSpPr>
        <p:spPr>
          <a:xfrm>
            <a:off x="110427" y="4433538"/>
            <a:ext cx="1463040" cy="523220"/>
          </a:xfrm>
          <a:prstGeom prst="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 indent="0" algn="just">
              <a:lnSpc>
                <a:spcPct val="10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  <a:defRPr sz="2800">
                <a:solidFill>
                  <a:schemeClr val="bg1"/>
                </a:solidFill>
              </a:defRPr>
            </a:lvl1pPr>
            <a:lvl2pPr marL="809625" indent="-352425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>
                <a:solidFill>
                  <a:srgbClr val="002060"/>
                </a:solidFill>
              </a:defRPr>
            </a:lvl2pPr>
            <a:lvl3pPr marL="11430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>
                <a:solidFill>
                  <a:srgbClr val="002060"/>
                </a:solidFill>
              </a:defRPr>
            </a:lvl3pPr>
            <a:lvl4pPr marL="16002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4pPr>
            <a:lvl5pPr marL="20574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 smtClean="0"/>
              <a:t>Solution: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12" name="Content Placeholder 6"/>
          <p:cNvSpPr txBox="1">
            <a:spLocks/>
          </p:cNvSpPr>
          <p:nvPr/>
        </p:nvSpPr>
        <p:spPr>
          <a:xfrm>
            <a:off x="6902824" y="863440"/>
            <a:ext cx="5120640" cy="4023360"/>
          </a:xfrm>
          <a:prstGeom prst="rect">
            <a:avLst/>
          </a:prstGeom>
          <a:ln>
            <a:solidFill>
              <a:srgbClr val="7030A0"/>
            </a:solidFill>
          </a:ln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1200"/>
              </a:spcBef>
              <a:buClr>
                <a:srgbClr val="002060"/>
              </a:buClr>
              <a:buSzPct val="100000"/>
            </a:pPr>
            <a:r>
              <a:rPr lang="en-US" dirty="0">
                <a:solidFill>
                  <a:srgbClr val="002060"/>
                </a:solidFill>
                <a:cs typeface="Tahoma" pitchFamily="34" charset="0"/>
              </a:rPr>
              <a:t>Find </a:t>
            </a:r>
            <a:r>
              <a:rPr lang="en-US" dirty="0">
                <a:solidFill>
                  <a:srgbClr val="FF0000"/>
                </a:solidFill>
                <a:cs typeface="Tahoma" pitchFamily="34" charset="0"/>
              </a:rPr>
              <a:t>Transformation</a:t>
            </a:r>
          </a:p>
          <a:p>
            <a:pPr>
              <a:lnSpc>
                <a:spcPct val="150000"/>
              </a:lnSpc>
              <a:spcBef>
                <a:spcPts val="1200"/>
              </a:spcBef>
              <a:buClr>
                <a:srgbClr val="002060"/>
              </a:buClr>
              <a:buSzPct val="100000"/>
            </a:pPr>
            <a:r>
              <a:rPr lang="en-US" dirty="0">
                <a:solidFill>
                  <a:srgbClr val="002060"/>
                </a:solidFill>
                <a:cs typeface="Tahoma" pitchFamily="34" charset="0"/>
              </a:rPr>
              <a:t>Find </a:t>
            </a:r>
            <a:r>
              <a:rPr lang="en-US" dirty="0" err="1">
                <a:solidFill>
                  <a:srgbClr val="FF0000"/>
                </a:solidFill>
                <a:cs typeface="Tahoma" pitchFamily="34" charset="0"/>
              </a:rPr>
              <a:t>Jacobian</a:t>
            </a:r>
            <a:endParaRPr lang="en-US" dirty="0">
              <a:solidFill>
                <a:srgbClr val="FF0000"/>
              </a:solidFill>
              <a:cs typeface="Tahoma" pitchFamily="34" charset="0"/>
            </a:endParaRPr>
          </a:p>
          <a:p>
            <a:pPr>
              <a:lnSpc>
                <a:spcPct val="150000"/>
              </a:lnSpc>
              <a:spcBef>
                <a:spcPts val="1200"/>
              </a:spcBef>
              <a:buClr>
                <a:srgbClr val="002060"/>
              </a:buClr>
              <a:buSzPct val="100000"/>
            </a:pPr>
            <a:r>
              <a:rPr lang="en-US" dirty="0">
                <a:solidFill>
                  <a:srgbClr val="002060"/>
                </a:solidFill>
                <a:cs typeface="Tahoma" pitchFamily="34" charset="0"/>
              </a:rPr>
              <a:t>Find </a:t>
            </a:r>
            <a:r>
              <a:rPr lang="en-US" dirty="0">
                <a:solidFill>
                  <a:srgbClr val="FF0000"/>
                </a:solidFill>
                <a:cs typeface="Tahoma" pitchFamily="34" charset="0"/>
              </a:rPr>
              <a:t>x</a:t>
            </a:r>
            <a:r>
              <a:rPr lang="en-US" dirty="0">
                <a:solidFill>
                  <a:srgbClr val="002060"/>
                </a:solidFill>
                <a:cs typeface="Tahoma" pitchFamily="34" charset="0"/>
              </a:rPr>
              <a:t> &amp; </a:t>
            </a:r>
            <a:r>
              <a:rPr lang="en-US" dirty="0">
                <a:solidFill>
                  <a:srgbClr val="FF0000"/>
                </a:solidFill>
                <a:cs typeface="Tahoma" pitchFamily="34" charset="0"/>
              </a:rPr>
              <a:t>y</a:t>
            </a:r>
            <a:r>
              <a:rPr lang="en-US" dirty="0">
                <a:solidFill>
                  <a:srgbClr val="002060"/>
                </a:solidFill>
                <a:cs typeface="Tahoma" pitchFamily="34" charset="0"/>
              </a:rPr>
              <a:t>, in terms of </a:t>
            </a:r>
            <a:r>
              <a:rPr lang="en-US" dirty="0">
                <a:solidFill>
                  <a:srgbClr val="FF0000"/>
                </a:solidFill>
                <a:cs typeface="Tahoma" pitchFamily="34" charset="0"/>
              </a:rPr>
              <a:t>u </a:t>
            </a:r>
            <a:r>
              <a:rPr lang="en-US" dirty="0">
                <a:solidFill>
                  <a:srgbClr val="002060"/>
                </a:solidFill>
                <a:cs typeface="Tahoma" pitchFamily="34" charset="0"/>
              </a:rPr>
              <a:t>&amp; </a:t>
            </a:r>
            <a:r>
              <a:rPr lang="en-US" dirty="0">
                <a:solidFill>
                  <a:srgbClr val="FF0000"/>
                </a:solidFill>
                <a:cs typeface="Tahoma" pitchFamily="34" charset="0"/>
              </a:rPr>
              <a:t>v</a:t>
            </a:r>
            <a:r>
              <a:rPr lang="en-US" dirty="0">
                <a:solidFill>
                  <a:srgbClr val="002060"/>
                </a:solidFill>
                <a:cs typeface="Tahoma" pitchFamily="34" charset="0"/>
              </a:rPr>
              <a:t>.</a:t>
            </a:r>
          </a:p>
          <a:p>
            <a:pPr>
              <a:lnSpc>
                <a:spcPct val="150000"/>
              </a:lnSpc>
              <a:spcBef>
                <a:spcPts val="1200"/>
              </a:spcBef>
              <a:buClr>
                <a:srgbClr val="002060"/>
              </a:buClr>
              <a:buSzPct val="100000"/>
            </a:pPr>
            <a:r>
              <a:rPr lang="en-US" dirty="0">
                <a:solidFill>
                  <a:srgbClr val="002060"/>
                </a:solidFill>
                <a:cs typeface="Tahoma" pitchFamily="34" charset="0"/>
              </a:rPr>
              <a:t>Find </a:t>
            </a:r>
            <a:r>
              <a:rPr lang="en-US" dirty="0">
                <a:solidFill>
                  <a:srgbClr val="FF0000"/>
                </a:solidFill>
                <a:cs typeface="Tahoma" pitchFamily="34" charset="0"/>
              </a:rPr>
              <a:t>region</a:t>
            </a:r>
            <a:r>
              <a:rPr lang="en-US" dirty="0">
                <a:solidFill>
                  <a:srgbClr val="002060"/>
                </a:solidFill>
                <a:cs typeface="Tahoma" pitchFamily="34" charset="0"/>
              </a:rPr>
              <a:t> &amp; </a:t>
            </a:r>
            <a:r>
              <a:rPr lang="en-US" dirty="0">
                <a:solidFill>
                  <a:srgbClr val="FF0000"/>
                </a:solidFill>
                <a:cs typeface="Tahoma" pitchFamily="34" charset="0"/>
              </a:rPr>
              <a:t>integral</a:t>
            </a:r>
            <a:r>
              <a:rPr lang="en-US" dirty="0">
                <a:solidFill>
                  <a:srgbClr val="002060"/>
                </a:solidFill>
                <a:cs typeface="Tahoma" pitchFamily="34" charset="0"/>
              </a:rPr>
              <a:t> in </a:t>
            </a:r>
            <a:r>
              <a:rPr lang="en-US" dirty="0" err="1">
                <a:solidFill>
                  <a:srgbClr val="002060"/>
                </a:solidFill>
                <a:cs typeface="Tahoma" pitchFamily="34" charset="0"/>
              </a:rPr>
              <a:t>uv</a:t>
            </a:r>
            <a:r>
              <a:rPr lang="en-US" dirty="0">
                <a:solidFill>
                  <a:srgbClr val="002060"/>
                </a:solidFill>
                <a:cs typeface="Tahoma" pitchFamily="34" charset="0"/>
              </a:rPr>
              <a:t>-plane.</a:t>
            </a:r>
          </a:p>
          <a:p>
            <a:pPr>
              <a:lnSpc>
                <a:spcPct val="150000"/>
              </a:lnSpc>
              <a:spcBef>
                <a:spcPts val="1200"/>
              </a:spcBef>
              <a:buClr>
                <a:srgbClr val="002060"/>
              </a:buClr>
              <a:buSzPct val="100000"/>
            </a:pPr>
            <a:r>
              <a:rPr lang="en-US" dirty="0">
                <a:solidFill>
                  <a:srgbClr val="FF0000"/>
                </a:solidFill>
                <a:cs typeface="Tahoma" pitchFamily="34" charset="0"/>
              </a:rPr>
              <a:t>Solve</a:t>
            </a:r>
            <a:r>
              <a:rPr lang="en-US" dirty="0">
                <a:solidFill>
                  <a:srgbClr val="002060"/>
                </a:solidFill>
                <a:cs typeface="Tahoma" pitchFamily="34" charset="0"/>
              </a:rPr>
              <a:t> Double Integral.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4"/>
              <p:cNvSpPr txBox="1">
                <a:spLocks/>
              </p:cNvSpPr>
              <p:nvPr/>
            </p:nvSpPr>
            <p:spPr>
              <a:xfrm>
                <a:off x="110427" y="5182122"/>
                <a:ext cx="5537338" cy="523220"/>
              </a:xfrm>
              <a:prstGeom prst="rect">
                <a:avLst/>
              </a:prstGeom>
              <a:effectLst/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We</m:t>
                      </m:r>
                      <m:r>
                        <a:rPr lang="en-US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have</m:t>
                      </m:r>
                      <m:r>
                        <a:rPr lang="en-US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u</m:t>
                      </m:r>
                      <m:r>
                        <a:rPr lang="en-US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 &amp;  </m:t>
                      </m:r>
                      <m:r>
                        <a:rPr lang="en-US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v</m:t>
                      </m:r>
                      <m:r>
                        <a:rPr lang="en-US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</m:oMath>
                  </m:oMathPara>
                </a14:m>
                <a:endParaRPr lang="en-US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4" name="Content Placeholder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427" y="5182122"/>
                <a:ext cx="5537338" cy="52322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ontent Placeholder 4"/>
              <p:cNvSpPr txBox="1">
                <a:spLocks/>
              </p:cNvSpPr>
              <p:nvPr/>
            </p:nvSpPr>
            <p:spPr>
              <a:xfrm>
                <a:off x="6437851" y="863440"/>
                <a:ext cx="3252996" cy="862800"/>
              </a:xfrm>
              <a:prstGeom prst="rect">
                <a:avLst/>
              </a:prstGeom>
              <a:effectLst/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pc="3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Now</m:t>
                      </m:r>
                      <m:r>
                        <a:rPr lang="en-US" b="0" i="0" spc="3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pc="30">
                          <a:latin typeface="Cambria Math" panose="02040503050406030204" pitchFamily="18" charset="0"/>
                        </a:rPr>
                        <m:t>J</m:t>
                      </m:r>
                      <m:r>
                        <a:rPr lang="en-US" spc="3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i="1" spc="3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pc="3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pc="3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 spc="3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pc="30">
                                        <a:latin typeface="Cambria Math" panose="02040503050406030204" pitchFamily="18" charset="0"/>
                                      </a:rPr>
                                      <m:t>u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pc="30"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 spc="3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pc="30">
                                        <a:latin typeface="Cambria Math" panose="02040503050406030204" pitchFamily="18" charset="0"/>
                                      </a:rPr>
                                      <m:t>u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pc="30">
                                        <a:latin typeface="Cambria Math" panose="02040503050406030204" pitchFamily="18" charset="0"/>
                                      </a:rPr>
                                      <m:t>y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 spc="3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pc="30">
                                        <a:latin typeface="Cambria Math" panose="02040503050406030204" pitchFamily="18" charset="0"/>
                                      </a:rPr>
                                      <m:t>v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pc="30"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 spc="3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pc="30">
                                        <a:latin typeface="Cambria Math" panose="02040503050406030204" pitchFamily="18" charset="0"/>
                                      </a:rPr>
                                      <m:t>v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pc="30">
                                        <a:latin typeface="Cambria Math" panose="02040503050406030204" pitchFamily="18" charset="0"/>
                                      </a:rPr>
                                      <m:t>y</m:t>
                                    </m:r>
                                  </m:sub>
                                </m:sSub>
                              </m:e>
                            </m:mr>
                          </m:m>
                          <m:r>
                            <a:rPr lang="en-US" b="0" i="1" spc="30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Content Placeholder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7851" y="863440"/>
                <a:ext cx="3252996" cy="86280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ontent Placeholder 4"/>
              <p:cNvSpPr txBox="1">
                <a:spLocks/>
              </p:cNvSpPr>
              <p:nvPr/>
            </p:nvSpPr>
            <p:spPr>
              <a:xfrm>
                <a:off x="6437851" y="1889827"/>
                <a:ext cx="3835702" cy="928075"/>
              </a:xfrm>
              <a:prstGeom prst="rect">
                <a:avLst/>
              </a:prstGeom>
              <a:effectLst/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pc="3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Now</m:t>
                      </m:r>
                      <m:r>
                        <a:rPr lang="en-US" b="0" i="0" spc="3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pc="3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J</m:t>
                      </m:r>
                      <m:r>
                        <a:rPr lang="en-US" i="0" spc="3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i="1" spc="3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0" spc="3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pc="3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pc="3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0" spc="3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b="0" i="1" spc="3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b="0" i="1" spc="3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e>
                                  <m:e>
                                    <m:r>
                                      <a:rPr lang="en-US" b="0" i="1" spc="3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eqArr>
                              </m:e>
                              <m:e>
                                <m:eqArr>
                                  <m:eqArrPr>
                                    <m:ctrlPr>
                                      <a:rPr lang="en-US" b="0" i="1" spc="3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b="0" i="0" spc="3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e>
                                  <m:e>
                                    <m:r>
                                      <a:rPr lang="en-US" b="0" i="0" spc="3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e>
                                </m:eqArr>
                              </m:e>
                            </m:mr>
                          </m:m>
                          <m:r>
                            <a:rPr lang="en-US" b="0" i="0" spc="30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Content Placeholder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7851" y="1889827"/>
                <a:ext cx="3835702" cy="928075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Freeform 17">
            <a:extLst>
              <a:ext uri="{FF2B5EF4-FFF2-40B4-BE49-F238E27FC236}">
                <a16:creationId xmlns="" xmlns:a16="http://schemas.microsoft.com/office/drawing/2014/main" id="{5E9DA42E-B221-4BBE-B651-F7171591BCD7}"/>
              </a:ext>
            </a:extLst>
          </p:cNvPr>
          <p:cNvSpPr>
            <a:spLocks/>
          </p:cNvSpPr>
          <p:nvPr/>
        </p:nvSpPr>
        <p:spPr bwMode="auto">
          <a:xfrm>
            <a:off x="6748468" y="3885008"/>
            <a:ext cx="1188720" cy="36576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8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Content Placeholder 4"/>
              <p:cNvSpPr txBox="1">
                <a:spLocks/>
              </p:cNvSpPr>
              <p:nvPr/>
            </p:nvSpPr>
            <p:spPr>
              <a:xfrm>
                <a:off x="6437851" y="3037549"/>
                <a:ext cx="3674338" cy="523220"/>
              </a:xfrm>
              <a:prstGeom prst="rect">
                <a:avLst/>
              </a:prstGeom>
              <a:effectLst/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pc="3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Now</m:t>
                      </m:r>
                      <m:r>
                        <a:rPr lang="en-US" spc="3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pc="3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J</m:t>
                      </m:r>
                      <m:r>
                        <a:rPr lang="en-US" spc="3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0" spc="30" smtClean="0">
                          <a:latin typeface="Cambria Math" panose="02040503050406030204" pitchFamily="18" charset="0"/>
                        </a:rPr>
                        <m:t>−1−1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Content Placeholder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7851" y="3037549"/>
                <a:ext cx="3674338" cy="523220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Content Placeholder 4"/>
              <p:cNvSpPr txBox="1">
                <a:spLocks/>
              </p:cNvSpPr>
              <p:nvPr/>
            </p:nvSpPr>
            <p:spPr>
              <a:xfrm>
                <a:off x="6437851" y="3780416"/>
                <a:ext cx="1834612" cy="523220"/>
              </a:xfrm>
              <a:prstGeom prst="rect">
                <a:avLst/>
              </a:prstGeom>
              <a:ln>
                <a:noFill/>
              </a:ln>
              <a:effectLst/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spc="3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r>
                        <m:rPr>
                          <m:sty m:val="p"/>
                        </m:rPr>
                        <a:rPr lang="en-US" spc="3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J</m:t>
                      </m:r>
                      <m:r>
                        <a:rPr lang="en-US" i="0" spc="3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0" spc="3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−2</m:t>
                      </m:r>
                    </m:oMath>
                  </m:oMathPara>
                </a14:m>
                <a:endParaRPr lang="en-US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4" name="Content Placeholder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7851" y="3780416"/>
                <a:ext cx="1834612" cy="523220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Freeform 17">
            <a:extLst>
              <a:ext uri="{FF2B5EF4-FFF2-40B4-BE49-F238E27FC236}">
                <a16:creationId xmlns:a16="http://schemas.microsoft.com/office/drawing/2014/main" xmlns="" id="{5E9DA42E-B221-4BBE-B651-F7171591BCD7}"/>
              </a:ext>
            </a:extLst>
          </p:cNvPr>
          <p:cNvSpPr>
            <a:spLocks/>
          </p:cNvSpPr>
          <p:nvPr/>
        </p:nvSpPr>
        <p:spPr bwMode="auto">
          <a:xfrm>
            <a:off x="6047214" y="731659"/>
            <a:ext cx="91440" cy="5852160"/>
          </a:xfrm>
          <a:prstGeom prst="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46" name="Freeform 17">
            <a:extLst>
              <a:ext uri="{FF2B5EF4-FFF2-40B4-BE49-F238E27FC236}">
                <a16:creationId xmlns="" xmlns:a16="http://schemas.microsoft.com/office/drawing/2014/main" id="{5E9DA42E-B221-4BBE-B651-F7171591BCD7}"/>
              </a:ext>
            </a:extLst>
          </p:cNvPr>
          <p:cNvSpPr>
            <a:spLocks/>
          </p:cNvSpPr>
          <p:nvPr/>
        </p:nvSpPr>
        <p:spPr bwMode="auto">
          <a:xfrm>
            <a:off x="6777951" y="6089056"/>
            <a:ext cx="2286000" cy="36576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8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Content Placeholder 4"/>
              <p:cNvSpPr txBox="1">
                <a:spLocks/>
              </p:cNvSpPr>
              <p:nvPr/>
            </p:nvSpPr>
            <p:spPr>
              <a:xfrm>
                <a:off x="6437851" y="4523283"/>
                <a:ext cx="5355220" cy="523220"/>
              </a:xfrm>
              <a:prstGeom prst="rect">
                <a:avLst/>
              </a:prstGeom>
              <a:effectLst/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pc="3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Now</m:t>
                      </m:r>
                      <m:r>
                        <a:rPr lang="en-US" b="0" i="0" spc="3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i="0" spc="3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  <m:d>
                        <m:dPr>
                          <m:ctrlPr>
                            <a:rPr lang="en-US" b="0" i="1" spc="3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pc="3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US" b="0" i="0" spc="3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b="0" i="0" spc="3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</m:d>
                      <m:r>
                        <a:rPr lang="en-US" b="0" i="0" spc="3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p>
                                  <m:r>
                                    <a:rPr lang="en-US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y</m:t>
                                  </m:r>
                                </m:e>
                                <m:sup>
                                  <m:r>
                                    <a:rPr lang="en-US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9" name="Content Placeholder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7851" y="4523283"/>
                <a:ext cx="5355220" cy="523220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Content Placeholder 4"/>
              <p:cNvSpPr txBox="1">
                <a:spLocks/>
              </p:cNvSpPr>
              <p:nvPr/>
            </p:nvSpPr>
            <p:spPr>
              <a:xfrm>
                <a:off x="6437851" y="5266150"/>
                <a:ext cx="5092163" cy="523220"/>
              </a:xfrm>
              <a:prstGeom prst="rect">
                <a:avLst/>
              </a:prstGeom>
              <a:ln>
                <a:noFill/>
              </a:ln>
              <a:effectLst/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pc="3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r>
                        <m:rPr>
                          <m:sty m:val="p"/>
                        </m:rPr>
                        <a:rPr lang="en-US" spc="30">
                          <a:latin typeface="Cambria Math" panose="02040503050406030204" pitchFamily="18" charset="0"/>
                        </a:rPr>
                        <m:t>f</m:t>
                      </m:r>
                      <m:d>
                        <m:dPr>
                          <m:ctrlPr>
                            <a:rPr lang="en-US" i="1" spc="3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pc="30"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US" spc="3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spc="30"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</m:d>
                      <m:r>
                        <a:rPr lang="en-US" spc="3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  <m: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y</m:t>
                                  </m:r>
                                </m:e>
                              </m:d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  <m: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y</m:t>
                                  </m:r>
                                </m:e>
                              </m:d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e>
                        <m:sup>
                          <m:r>
                            <a:rPr lang="en-US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Content Placeholder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7851" y="5266150"/>
                <a:ext cx="5092163" cy="523220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Content Placeholder 4"/>
              <p:cNvSpPr txBox="1">
                <a:spLocks/>
              </p:cNvSpPr>
              <p:nvPr/>
            </p:nvSpPr>
            <p:spPr>
              <a:xfrm>
                <a:off x="6437851" y="6009017"/>
                <a:ext cx="2781689" cy="523220"/>
              </a:xfrm>
              <a:prstGeom prst="rect">
                <a:avLst/>
              </a:prstGeom>
              <a:ln>
                <a:noFill/>
              </a:ln>
              <a:effectLst/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spc="3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r>
                        <m:rPr>
                          <m:sty m:val="p"/>
                        </m:rPr>
                        <a:rPr lang="en-US" spc="3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i="1" spc="3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pc="3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u</m:t>
                          </m:r>
                          <m:r>
                            <a:rPr lang="en-US" spc="3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spc="3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</m:d>
                      <m:r>
                        <a:rPr lang="en-US" spc="3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u</m:t>
                          </m:r>
                        </m:e>
                        <m:sup>
                          <m:r>
                            <a:rPr lang="en-US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sup>
                          <m:r>
                            <a:rPr lang="en-US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2" name="Content Placeholder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7851" y="6009017"/>
                <a:ext cx="2781689" cy="523220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04587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0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10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1000"/>
                                        <p:tgtEl>
                                          <p:spTgt spid="4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10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10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10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00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1000"/>
                                        <p:tgtEl>
                                          <p:spTgt spid="4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2" grpId="0" animBg="1"/>
      <p:bldP spid="14" grpId="0" build="p"/>
      <p:bldP spid="18" grpId="0" build="p"/>
      <p:bldP spid="19" grpId="0" build="p"/>
      <p:bldP spid="43" grpId="0" build="p" animBg="1"/>
      <p:bldP spid="24" grpId="0" build="p"/>
      <p:bldP spid="34" grpId="0" build="p"/>
      <p:bldP spid="46" grpId="0" build="p" animBg="1"/>
      <p:bldP spid="39" grpId="0" build="p"/>
      <p:bldP spid="40" grpId="0" build="p"/>
      <p:bldP spid="42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 smtClean="0"/>
                  <a:t>Method 13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 smtClean="0"/>
                  <a:t> Example – 9(</a:t>
                </a:r>
                <a:r>
                  <a:rPr lang="en-US" b="0" dirty="0" smtClean="0">
                    <a:solidFill>
                      <a:srgbClr val="FF0000"/>
                    </a:solidFill>
                  </a:rPr>
                  <a:t>continue</a:t>
                </a:r>
                <a:r>
                  <a:rPr lang="en-US" dirty="0" smtClean="0"/>
                  <a:t>)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4"/>
              <p:cNvSpPr txBox="1">
                <a:spLocks/>
              </p:cNvSpPr>
              <p:nvPr/>
            </p:nvSpPr>
            <p:spPr>
              <a:xfrm>
                <a:off x="131179" y="863440"/>
                <a:ext cx="9312859" cy="523220"/>
              </a:xfrm>
              <a:prstGeom prst="rect">
                <a:avLst/>
              </a:prstGeom>
              <a:effectLst/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i="0" dirty="0" smtClean="0">
                    <a:solidFill>
                      <a:srgbClr val="002060"/>
                    </a:solidFill>
                    <a:latin typeface="+mj-lt"/>
                  </a:rPr>
                  <a:t>F</a:t>
                </a:r>
                <a:r>
                  <a:rPr lang="en-US" b="0" i="0" dirty="0" smtClean="0">
                    <a:solidFill>
                      <a:srgbClr val="002060"/>
                    </a:solidFill>
                    <a:latin typeface="+mj-lt"/>
                  </a:rPr>
                  <a:t>rom the Region </a:t>
                </a:r>
                <a:r>
                  <a:rPr lang="en-US" b="1" i="0" dirty="0" smtClean="0">
                    <a:solidFill>
                      <a:srgbClr val="002060"/>
                    </a:solidFill>
                    <a:latin typeface="+mj-lt"/>
                  </a:rPr>
                  <a:t>R</a:t>
                </a:r>
                <a:r>
                  <a:rPr lang="en-US" b="0" i="0" dirty="0" smtClean="0">
                    <a:solidFill>
                      <a:srgbClr val="002060"/>
                    </a:solidFill>
                    <a:latin typeface="+mj-lt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dirty="0">
                        <a:solidFill>
                          <a:srgbClr val="002060"/>
                        </a:solidFill>
                      </a:rPr>
                      <m:t>bounded</m:t>
                    </m:r>
                    <m:r>
                      <m:rPr>
                        <m:nor/>
                      </m:rPr>
                      <a:rPr lang="en-US" dirty="0">
                        <a:solidFill>
                          <a:srgbClr val="002060"/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n-US" dirty="0">
                        <a:solidFill>
                          <a:srgbClr val="002060"/>
                        </a:solidFill>
                      </a:rPr>
                      <m:t>by</m:t>
                    </m:r>
                    <m:r>
                      <m:rPr>
                        <m:nor/>
                      </m:rPr>
                      <a:rPr lang="en-US" dirty="0">
                        <a:solidFill>
                          <a:srgbClr val="002060"/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n-US" dirty="0">
                        <a:solidFill>
                          <a:srgbClr val="002060"/>
                        </a:solidFill>
                      </a:rPr>
                      <m:t>lines</m:t>
                    </m:r>
                    <m:r>
                      <a:rPr lang="en-US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  <m:r>
                          <a:rPr lang="en-US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=1</m:t>
                    </m:r>
                    <m:r>
                      <a:rPr lang="en-US" b="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endParaRPr lang="en-US" dirty="0" smtClean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4" name="Content Placeholder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179" y="863440"/>
                <a:ext cx="9312859" cy="523220"/>
              </a:xfrm>
              <a:prstGeom prst="rect">
                <a:avLst/>
              </a:prstGeom>
              <a:blipFill rotWithShape="0">
                <a:blip r:embed="rId3"/>
                <a:stretch>
                  <a:fillRect l="-1375" t="-12941" b="-32941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ontent Placeholder 4"/>
              <p:cNvSpPr txBox="1">
                <a:spLocks/>
              </p:cNvSpPr>
              <p:nvPr/>
            </p:nvSpPr>
            <p:spPr>
              <a:xfrm>
                <a:off x="131178" y="1755432"/>
                <a:ext cx="2286000" cy="523220"/>
              </a:xfrm>
              <a:prstGeom prst="rect">
                <a:avLst/>
              </a:prstGeom>
              <a:effectLst/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pc="3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x</m:t>
                      </m:r>
                      <m:r>
                        <a:rPr lang="en-US" b="0" i="0" spc="3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b="0" i="0" spc="3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y</m:t>
                      </m:r>
                      <m:r>
                        <a:rPr lang="en-US" b="0" i="0" spc="3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Content Placeholder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178" y="1755432"/>
                <a:ext cx="2286000" cy="52322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Freeform 17">
            <a:extLst>
              <a:ext uri="{FF2B5EF4-FFF2-40B4-BE49-F238E27FC236}">
                <a16:creationId xmlns:a16="http://schemas.microsoft.com/office/drawing/2014/main" xmlns="" id="{5E9DA42E-B221-4BBE-B651-F7171591BCD7}"/>
              </a:ext>
            </a:extLst>
          </p:cNvPr>
          <p:cNvSpPr>
            <a:spLocks/>
          </p:cNvSpPr>
          <p:nvPr/>
        </p:nvSpPr>
        <p:spPr bwMode="auto">
          <a:xfrm>
            <a:off x="5306738" y="1848450"/>
            <a:ext cx="1005840" cy="36576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43" name="Freeform 17">
            <a:extLst>
              <a:ext uri="{FF2B5EF4-FFF2-40B4-BE49-F238E27FC236}">
                <a16:creationId xmlns:a16="http://schemas.microsoft.com/office/drawing/2014/main" xmlns="" id="{5E9DA42E-B221-4BBE-B651-F7171591BCD7}"/>
              </a:ext>
            </a:extLst>
          </p:cNvPr>
          <p:cNvSpPr>
            <a:spLocks/>
          </p:cNvSpPr>
          <p:nvPr/>
        </p:nvSpPr>
        <p:spPr bwMode="auto">
          <a:xfrm>
            <a:off x="5306738" y="2631115"/>
            <a:ext cx="1005840" cy="36576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8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ontent Placeholder 4"/>
              <p:cNvSpPr txBox="1">
                <a:spLocks/>
              </p:cNvSpPr>
              <p:nvPr/>
            </p:nvSpPr>
            <p:spPr>
              <a:xfrm>
                <a:off x="4886058" y="1755432"/>
                <a:ext cx="2468880" cy="523220"/>
              </a:xfrm>
              <a:prstGeom prst="rect">
                <a:avLst/>
              </a:prstGeom>
              <a:effectLst/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0" spc="3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r>
                        <m:rPr>
                          <m:sty m:val="p"/>
                        </m:rPr>
                        <a:rPr lang="en-US" b="0" i="0" spc="3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u</m:t>
                      </m:r>
                      <m:r>
                        <a:rPr lang="en-US" b="0" i="0" spc="3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Content Placeholder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6058" y="1755432"/>
                <a:ext cx="2468880" cy="52322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Freeform 17">
            <a:extLst>
              <a:ext uri="{FF2B5EF4-FFF2-40B4-BE49-F238E27FC236}">
                <a16:creationId xmlns:a16="http://schemas.microsoft.com/office/drawing/2014/main" xmlns="" id="{5E9DA42E-B221-4BBE-B651-F7171591BCD7}"/>
              </a:ext>
            </a:extLst>
          </p:cNvPr>
          <p:cNvSpPr>
            <a:spLocks/>
          </p:cNvSpPr>
          <p:nvPr/>
        </p:nvSpPr>
        <p:spPr bwMode="auto">
          <a:xfrm>
            <a:off x="5281018" y="3460978"/>
            <a:ext cx="1280160" cy="36576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46" name="Freeform 17">
            <a:extLst>
              <a:ext uri="{FF2B5EF4-FFF2-40B4-BE49-F238E27FC236}">
                <a16:creationId xmlns:a16="http://schemas.microsoft.com/office/drawing/2014/main" xmlns="" id="{5E9DA42E-B221-4BBE-B651-F7171591BCD7}"/>
              </a:ext>
            </a:extLst>
          </p:cNvPr>
          <p:cNvSpPr>
            <a:spLocks/>
          </p:cNvSpPr>
          <p:nvPr/>
        </p:nvSpPr>
        <p:spPr bwMode="auto">
          <a:xfrm>
            <a:off x="5306738" y="4277196"/>
            <a:ext cx="1280160" cy="36576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8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Content Placeholder 4"/>
              <p:cNvSpPr txBox="1">
                <a:spLocks/>
              </p:cNvSpPr>
              <p:nvPr/>
            </p:nvSpPr>
            <p:spPr>
              <a:xfrm>
                <a:off x="131178" y="2561696"/>
                <a:ext cx="2286000" cy="523220"/>
              </a:xfrm>
              <a:prstGeom prst="rect">
                <a:avLst/>
              </a:prstGeom>
              <a:effectLst/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pc="3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x</m:t>
                      </m:r>
                      <m:r>
                        <a:rPr lang="en-US" b="0" i="0" spc="3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b="0" i="0" spc="3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y</m:t>
                      </m:r>
                      <m:r>
                        <a:rPr lang="en-US" b="0" i="0" spc="3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Content Placeholder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178" y="2561696"/>
                <a:ext cx="2286000" cy="52322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Content Placeholder 4"/>
              <p:cNvSpPr txBox="1">
                <a:spLocks/>
              </p:cNvSpPr>
              <p:nvPr/>
            </p:nvSpPr>
            <p:spPr>
              <a:xfrm>
                <a:off x="4886058" y="2561696"/>
                <a:ext cx="2468880" cy="523220"/>
              </a:xfrm>
              <a:prstGeom prst="rect">
                <a:avLst/>
              </a:prstGeom>
              <a:effectLst/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0" spc="3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r>
                        <m:rPr>
                          <m:sty m:val="p"/>
                        </m:rPr>
                        <a:rPr lang="en-US" b="0" i="0" spc="3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v</m:t>
                      </m:r>
                      <m:r>
                        <a:rPr lang="en-US" b="0" i="0" spc="3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Content Placeholder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6058" y="2561696"/>
                <a:ext cx="2468880" cy="523220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Content Placeholder 4"/>
              <p:cNvSpPr txBox="1">
                <a:spLocks/>
              </p:cNvSpPr>
              <p:nvPr/>
            </p:nvSpPr>
            <p:spPr>
              <a:xfrm>
                <a:off x="131178" y="3367960"/>
                <a:ext cx="2286000" cy="523220"/>
              </a:xfrm>
              <a:prstGeom prst="rect">
                <a:avLst/>
              </a:prstGeom>
              <a:effectLst/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0" spc="3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b="0" i="0" spc="3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x</m:t>
                      </m:r>
                      <m:r>
                        <a:rPr lang="en-US" b="0" i="0" spc="3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b="0" i="0" spc="3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y</m:t>
                      </m:r>
                      <m:r>
                        <a:rPr lang="en-US" b="0" i="0" spc="3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Content Placeholder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178" y="3367960"/>
                <a:ext cx="2286000" cy="523220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Content Placeholder 4"/>
              <p:cNvSpPr txBox="1">
                <a:spLocks/>
              </p:cNvSpPr>
              <p:nvPr/>
            </p:nvSpPr>
            <p:spPr>
              <a:xfrm>
                <a:off x="2417178" y="3367960"/>
                <a:ext cx="2468880" cy="523220"/>
              </a:xfrm>
              <a:prstGeom prst="rect">
                <a:avLst/>
              </a:prstGeom>
              <a:effectLst/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0" spc="3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r>
                        <m:rPr>
                          <m:sty m:val="p"/>
                        </m:rPr>
                        <a:rPr lang="en-US" b="0" i="0" spc="3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x</m:t>
                      </m:r>
                      <m:r>
                        <a:rPr lang="en-US" b="0" i="0" spc="3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b="0" i="0" spc="3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y</m:t>
                      </m:r>
                      <m:r>
                        <a:rPr lang="en-US" b="0" i="0" spc="3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Content Placeholder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7178" y="3367960"/>
                <a:ext cx="2468880" cy="523220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ontent Placeholder 4"/>
              <p:cNvSpPr txBox="1">
                <a:spLocks/>
              </p:cNvSpPr>
              <p:nvPr/>
            </p:nvSpPr>
            <p:spPr>
              <a:xfrm>
                <a:off x="4886058" y="3367960"/>
                <a:ext cx="2468880" cy="523220"/>
              </a:xfrm>
              <a:prstGeom prst="rect">
                <a:avLst/>
              </a:prstGeom>
              <a:effectLst/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0" spc="3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r>
                        <m:rPr>
                          <m:sty m:val="p"/>
                        </m:rPr>
                        <a:rPr lang="en-US" b="0" i="0" spc="3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v</m:t>
                      </m:r>
                      <m:r>
                        <a:rPr lang="en-US" b="0" i="0" spc="3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Content Placeholder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6058" y="3367960"/>
                <a:ext cx="2468880" cy="523220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Content Placeholder 4"/>
              <p:cNvSpPr txBox="1">
                <a:spLocks/>
              </p:cNvSpPr>
              <p:nvPr/>
            </p:nvSpPr>
            <p:spPr>
              <a:xfrm>
                <a:off x="131178" y="4184178"/>
                <a:ext cx="2286000" cy="523220"/>
              </a:xfrm>
              <a:prstGeom prst="rect">
                <a:avLst/>
              </a:prstGeom>
              <a:effectLst/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0" spc="3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b="0" i="0" spc="3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x</m:t>
                      </m:r>
                      <m:r>
                        <a:rPr lang="en-US" b="0" i="0" spc="3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b="0" i="0" spc="3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y</m:t>
                      </m:r>
                      <m:r>
                        <a:rPr lang="en-US" b="0" i="0" spc="3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Content Placeholder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178" y="4184178"/>
                <a:ext cx="2286000" cy="523220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Content Placeholder 4"/>
              <p:cNvSpPr txBox="1">
                <a:spLocks/>
              </p:cNvSpPr>
              <p:nvPr/>
            </p:nvSpPr>
            <p:spPr>
              <a:xfrm>
                <a:off x="2417178" y="4184178"/>
                <a:ext cx="2468880" cy="523220"/>
              </a:xfrm>
              <a:prstGeom prst="rect">
                <a:avLst/>
              </a:prstGeom>
              <a:effectLst/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0" spc="3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r>
                        <m:rPr>
                          <m:sty m:val="p"/>
                        </m:rPr>
                        <a:rPr lang="en-US" b="0" i="0" spc="3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x</m:t>
                      </m:r>
                      <m:r>
                        <a:rPr lang="en-US" b="0" i="0" spc="3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b="0" i="0" spc="3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y</m:t>
                      </m:r>
                      <m:r>
                        <a:rPr lang="en-US" b="0" i="0" spc="3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Content Placeholder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7178" y="4184178"/>
                <a:ext cx="2468880" cy="523220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Content Placeholder 4"/>
              <p:cNvSpPr txBox="1">
                <a:spLocks/>
              </p:cNvSpPr>
              <p:nvPr/>
            </p:nvSpPr>
            <p:spPr>
              <a:xfrm>
                <a:off x="4886058" y="4184178"/>
                <a:ext cx="2468880" cy="523220"/>
              </a:xfrm>
              <a:prstGeom prst="rect">
                <a:avLst/>
              </a:prstGeom>
              <a:effectLst/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0" spc="3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r>
                        <m:rPr>
                          <m:sty m:val="p"/>
                        </m:rPr>
                        <a:rPr lang="en-US" b="0" i="0" spc="3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u</m:t>
                      </m:r>
                      <m:r>
                        <a:rPr lang="en-US" b="0" i="0" spc="3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Content Placeholder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6058" y="4184178"/>
                <a:ext cx="2468880" cy="523220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Content Placeholder 4"/>
              <p:cNvSpPr txBox="1">
                <a:spLocks/>
              </p:cNvSpPr>
              <p:nvPr/>
            </p:nvSpPr>
            <p:spPr>
              <a:xfrm>
                <a:off x="8062549" y="880434"/>
                <a:ext cx="4129451" cy="1222386"/>
              </a:xfrm>
              <a:prstGeom prst="rect">
                <a:avLst/>
              </a:prstGeom>
              <a:effectLst/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nary>
                        <m:naryPr>
                          <m:chr m:val="∬"/>
                          <m:limLoc m:val="undOvr"/>
                          <m:ctrlP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R</m:t>
                          </m:r>
                        </m:sub>
                        <m:sup>
                          <m:r>
                            <a:rPr lang="en-US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  <m:e>
                          <m:sSup>
                            <m:sSupPr>
                              <m:ctrlPr>
                                <a:rPr lang="en-US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p>
                                      <m:r>
                                        <a:rPr lang="en-US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y</m:t>
                                      </m:r>
                                    </m:e>
                                    <m:sup>
                                      <m:r>
                                        <a:rPr lang="en-US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US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m:rPr>
                          <m:sty m:val="p"/>
                        </m:rPr>
                        <a:rPr lang="en-US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dA</m:t>
                      </m:r>
                    </m:oMath>
                  </m:oMathPara>
                </a14:m>
                <a:endParaRPr lang="en-US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3" name="Content Placeholder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2549" y="880434"/>
                <a:ext cx="4129451" cy="1222386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Content Placeholder 4"/>
              <p:cNvSpPr txBox="1">
                <a:spLocks/>
              </p:cNvSpPr>
              <p:nvPr/>
            </p:nvSpPr>
            <p:spPr>
              <a:xfrm>
                <a:off x="8062548" y="2530831"/>
                <a:ext cx="3291840" cy="1225335"/>
              </a:xfrm>
              <a:prstGeom prst="rect">
                <a:avLst/>
              </a:prstGeom>
              <a:effectLst/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∬"/>
                          <m:limLoc m:val="undOvr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G</m:t>
                          </m:r>
                        </m:sub>
                        <m:sup>
                          <m:r>
                            <a:rPr lang="en-US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h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u</m:t>
                              </m:r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</m:e>
                          </m:d>
                          <m:r>
                            <a:rPr lang="en-US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du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dv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J</m:t>
                              </m:r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5" name="Content Placeholder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2548" y="2530831"/>
                <a:ext cx="3291840" cy="1225335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Freeform 17">
            <a:extLst>
              <a:ext uri="{FF2B5EF4-FFF2-40B4-BE49-F238E27FC236}">
                <a16:creationId xmlns:a16="http://schemas.microsoft.com/office/drawing/2014/main" xmlns="" id="{5E9DA42E-B221-4BBE-B651-F7171591BCD7}"/>
              </a:ext>
            </a:extLst>
          </p:cNvPr>
          <p:cNvSpPr>
            <a:spLocks/>
          </p:cNvSpPr>
          <p:nvPr/>
        </p:nvSpPr>
        <p:spPr bwMode="auto">
          <a:xfrm>
            <a:off x="7718466" y="736828"/>
            <a:ext cx="91440" cy="5852160"/>
          </a:xfrm>
          <a:prstGeom prst="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Content Placeholder 4"/>
              <p:cNvSpPr txBox="1">
                <a:spLocks/>
              </p:cNvSpPr>
              <p:nvPr/>
            </p:nvSpPr>
            <p:spPr>
              <a:xfrm>
                <a:off x="8062548" y="4184178"/>
                <a:ext cx="4129451" cy="1408206"/>
              </a:xfrm>
              <a:prstGeom prst="rect">
                <a:avLst/>
              </a:prstGeom>
              <a:effectLst/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=−1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r>
                            <a:rPr lang="en-US">
                              <a:latin typeface="Cambria Math" panose="02040503050406030204" pitchFamily="18" charset="0"/>
                            </a:rPr>
                            <m:t>  </m:t>
                          </m:r>
                          <m:nary>
                            <m:naryPr>
                              <m:limLoc m:val="undOvr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sty m:val="p"/>
                                  <m:brk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u</m:t>
                              </m:r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=−1</m:t>
                              </m:r>
                            </m:sub>
                            <m:sup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i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u</m:t>
                                  </m:r>
                                </m:e>
                                <m:sup>
                                  <m:r>
                                    <a:rPr lang="en-US" b="0" i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v</m:t>
                                  </m:r>
                                </m:e>
                                <m:sup>
                                  <m:r>
                                    <a:rPr lang="en-US" b="0" i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nary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du</m:t>
                              </m:r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dv</m:t>
                              </m:r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num>
                            <m:den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en-US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8" name="Content Placeholder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2548" y="4184178"/>
                <a:ext cx="4129451" cy="1408206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Content Placeholder 4"/>
              <p:cNvSpPr txBox="1">
                <a:spLocks/>
              </p:cNvSpPr>
              <p:nvPr/>
            </p:nvSpPr>
            <p:spPr>
              <a:xfrm>
                <a:off x="10069217" y="4624344"/>
                <a:ext cx="893400" cy="523220"/>
              </a:xfrm>
              <a:prstGeom prst="rect">
                <a:avLst/>
              </a:prstGeom>
              <a:effectLst/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u</m:t>
                          </m:r>
                        </m:e>
                        <m:sup>
                          <m:r>
                            <a:rPr lang="en-US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sup>
                          <m:r>
                            <a:rPr lang="en-US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1" name="Content Placeholder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9217" y="4624344"/>
                <a:ext cx="893400" cy="523220"/>
              </a:xfrm>
              <a:prstGeom prst="rect">
                <a:avLst/>
              </a:prstGeom>
              <a:blipFill rotWithShape="0">
                <a:blip r:embed="rId17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Content Placeholder 4"/>
              <p:cNvSpPr txBox="1">
                <a:spLocks/>
              </p:cNvSpPr>
              <p:nvPr/>
            </p:nvSpPr>
            <p:spPr>
              <a:xfrm>
                <a:off x="11339874" y="4873767"/>
                <a:ext cx="416263" cy="523220"/>
              </a:xfrm>
              <a:prstGeom prst="rect">
                <a:avLst/>
              </a:prstGeom>
              <a:effectLst/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5" name="Content Placeholder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39874" y="4873767"/>
                <a:ext cx="416263" cy="523220"/>
              </a:xfrm>
              <a:prstGeom prst="rect">
                <a:avLst/>
              </a:prstGeom>
              <a:blipFill rotWithShape="0">
                <a:blip r:embed="rId18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Freeform 17">
            <a:extLst>
              <a:ext uri="{FF2B5EF4-FFF2-40B4-BE49-F238E27FC236}">
                <a16:creationId xmlns:a16="http://schemas.microsoft.com/office/drawing/2014/main" xmlns="" id="{5E9DA42E-B221-4BBE-B651-F7171591BCD7}"/>
              </a:ext>
            </a:extLst>
          </p:cNvPr>
          <p:cNvSpPr>
            <a:spLocks/>
          </p:cNvSpPr>
          <p:nvPr/>
        </p:nvSpPr>
        <p:spPr bwMode="auto">
          <a:xfrm>
            <a:off x="10101239" y="5712417"/>
            <a:ext cx="2034513" cy="822960"/>
          </a:xfrm>
          <a:prstGeom prst="round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</a:rPr>
              <a:t>……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324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4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0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000"/>
                                        <p:tgtEl>
                                          <p:spTgt spid="4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10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10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1000"/>
                                        <p:tgtEl>
                                          <p:spTgt spid="4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10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10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10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000"/>
                            </p:stCondLst>
                            <p:childTnLst>
                              <p:par>
                                <p:cTn id="6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1000"/>
                                        <p:tgtEl>
                                          <p:spTgt spid="4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10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10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10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10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10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1000"/>
                                        <p:tgtEl>
                                          <p:spTgt spid="4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10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uild="p"/>
      <p:bldP spid="42" grpId="0" build="p" animBg="1"/>
      <p:bldP spid="43" grpId="0" build="p" animBg="1"/>
      <p:bldP spid="25" grpId="0" build="p"/>
      <p:bldP spid="44" grpId="0" build="p" animBg="1"/>
      <p:bldP spid="46" grpId="0" build="p" animBg="1"/>
      <p:bldP spid="24" grpId="0" build="p"/>
      <p:bldP spid="26" grpId="0" build="p"/>
      <p:bldP spid="27" grpId="0" build="p"/>
      <p:bldP spid="28" grpId="0" build="p"/>
      <p:bldP spid="29" grpId="0" build="p"/>
      <p:bldP spid="30" grpId="0" build="p"/>
      <p:bldP spid="31" grpId="0" build="p"/>
      <p:bldP spid="32" grpId="0" build="p"/>
      <p:bldP spid="33" grpId="0" build="p"/>
      <p:bldP spid="35" grpId="0" build="p"/>
      <p:bldP spid="38" grpId="0" build="p"/>
      <p:bldP spid="41" grpId="0" build="p"/>
      <p:bldP spid="45" grpId="0" build="p"/>
      <p:bldP spid="48" grpId="0" build="p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633358" cy="54864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1200" y="0"/>
            <a:ext cx="6400800" cy="5486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ontent Placeholder 4"/>
              <p:cNvSpPr txBox="1">
                <a:spLocks/>
              </p:cNvSpPr>
              <p:nvPr/>
            </p:nvSpPr>
            <p:spPr>
              <a:xfrm>
                <a:off x="11305176" y="3267683"/>
                <a:ext cx="886824" cy="400110"/>
              </a:xfrm>
              <a:prstGeom prst="rect">
                <a:avLst/>
              </a:prstGeom>
              <a:effectLst/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1" i="0" spc="3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𝐮</m:t>
                      </m:r>
                      <m:r>
                        <a:rPr lang="en-US" sz="2000" b="1" i="0" spc="3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b="1" i="0" spc="3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sz="2000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8" name="Content Placeholder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05176" y="3267683"/>
                <a:ext cx="886824" cy="40011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ontent Placeholder 4"/>
              <p:cNvSpPr txBox="1">
                <a:spLocks/>
              </p:cNvSpPr>
              <p:nvPr/>
            </p:nvSpPr>
            <p:spPr>
              <a:xfrm>
                <a:off x="4776124" y="4691182"/>
                <a:ext cx="1097280" cy="700769"/>
              </a:xfrm>
              <a:prstGeom prst="rect">
                <a:avLst/>
              </a:prstGeom>
              <a:effectLst/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1" i="0" spc="3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𝐯</m:t>
                      </m:r>
                      <m:r>
                        <a:rPr lang="en-US" sz="2000" b="1" i="0" spc="3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r>
                        <a:rPr lang="en-US" sz="2000" b="1" i="0" spc="3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sz="2000" b="1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19" name="Content Placeholder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6124" y="4691182"/>
                <a:ext cx="1097280" cy="700769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ontent Placeholder 4"/>
              <p:cNvSpPr txBox="1">
                <a:spLocks/>
              </p:cNvSpPr>
              <p:nvPr/>
            </p:nvSpPr>
            <p:spPr>
              <a:xfrm>
                <a:off x="4903576" y="342830"/>
                <a:ext cx="886824" cy="400110"/>
              </a:xfrm>
              <a:prstGeom prst="rect">
                <a:avLst/>
              </a:prstGeom>
              <a:effectLst/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1" i="0" spc="30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𝐯</m:t>
                      </m:r>
                      <m:r>
                        <a:rPr lang="en-US" sz="2000" b="1" i="0" spc="30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b="1" i="0" spc="30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sz="2000" b="1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20" name="Content Placeholder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3576" y="342830"/>
                <a:ext cx="886824" cy="40011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ontent Placeholder 4"/>
              <p:cNvSpPr txBox="1">
                <a:spLocks/>
              </p:cNvSpPr>
              <p:nvPr/>
            </p:nvSpPr>
            <p:spPr>
              <a:xfrm>
                <a:off x="5790400" y="3267683"/>
                <a:ext cx="1066704" cy="400110"/>
              </a:xfrm>
              <a:prstGeom prst="rect">
                <a:avLst/>
              </a:prstGeom>
              <a:effectLst/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1" i="0" spc="3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𝐮</m:t>
                      </m:r>
                      <m:r>
                        <a:rPr lang="en-US" sz="2000" b="1" i="0" spc="3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r>
                        <a:rPr lang="en-US" sz="2000" b="1" i="0" spc="3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sz="2000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1" name="Content Placeholder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0400" y="3267683"/>
                <a:ext cx="1066704" cy="400110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urved Up Arrow 7"/>
          <p:cNvSpPr/>
          <p:nvPr/>
        </p:nvSpPr>
        <p:spPr>
          <a:xfrm>
            <a:off x="2026920" y="5225072"/>
            <a:ext cx="8138160" cy="1371600"/>
          </a:xfrm>
          <a:prstGeom prst="curvedUpArrow">
            <a:avLst>
              <a:gd name="adj1" fmla="val 38021"/>
              <a:gd name="adj2" fmla="val 115334"/>
              <a:gd name="adj3" fmla="val 25000"/>
            </a:avLst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u="sng" dirty="0" smtClean="0">
                <a:solidFill>
                  <a:srgbClr val="FF0000"/>
                </a:solidFill>
              </a:rPr>
              <a:t>From XY plane to UV plane</a:t>
            </a:r>
            <a:endParaRPr lang="en-US" sz="2400" u="sng" dirty="0">
              <a:solidFill>
                <a:srgbClr val="FF0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883548" y="1680883"/>
            <a:ext cx="4343400" cy="255494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377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0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10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0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10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build="p"/>
      <p:bldP spid="19" grpId="0" build="p"/>
      <p:bldP spid="20" grpId="0" build="p"/>
      <p:bldP spid="21" grpId="0" build="p"/>
      <p:bldP spid="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 smtClean="0"/>
                  <a:t>Method 13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 smtClean="0"/>
                  <a:t> Example – 3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13270" y="856053"/>
                <a:ext cx="11965459" cy="2515047"/>
              </a:xfrm>
              <a:gradFill>
                <a:gsLst>
                  <a:gs pos="10000">
                    <a:srgbClr val="0E47A1"/>
                  </a:gs>
                  <a:gs pos="100000">
                    <a:srgbClr val="03A9F5"/>
                  </a:gs>
                </a:gsLst>
                <a:lin ang="10800000" scaled="1"/>
              </a:gradFill>
              <a:ln>
                <a:noFill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lvl="0" indent="0" algn="ctr">
                  <a:lnSpc>
                    <a:spcPct val="100000"/>
                  </a:lnSpc>
                  <a:spcBef>
                    <a:spcPts val="600"/>
                  </a:spcBef>
                  <a:buClr>
                    <a:srgbClr val="6F6F74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pc="3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Evaluate</m:t>
                      </m:r>
                      <m:nary>
                        <m:naryPr>
                          <m:chr m:val="∬"/>
                          <m:limLoc m:val="undOvr"/>
                          <m:ctrlPr>
                            <a:rPr lang="en-US" i="1" spc="3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US" spc="3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R</m:t>
                          </m:r>
                        </m:sub>
                        <m:sup>
                          <m:r>
                            <a:rPr lang="en-US" spc="3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  <m:e>
                          <m:d>
                            <m:dPr>
                              <m:ctrlPr>
                                <a:rPr lang="en-US" i="1" spc="3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 spc="3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pc="3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p>
                                  <m:r>
                                    <a:rPr lang="en-US" spc="3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pc="3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i="1" spc="3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pc="3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y</m:t>
                                  </m:r>
                                </m:e>
                                <m:sup>
                                  <m:r>
                                    <a:rPr lang="en-US" spc="3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  <m:r>
                            <m:rPr>
                              <m:sty m:val="p"/>
                            </m:rPr>
                            <a:rPr lang="en-US" spc="3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dA</m:t>
                          </m:r>
                        </m:e>
                      </m:nary>
                      <m:r>
                        <a:rPr lang="en-US" spc="3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US" spc="3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by</m:t>
                      </m:r>
                      <m:r>
                        <a:rPr lang="en-US" spc="3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pc="3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changing</m:t>
                      </m:r>
                      <m:r>
                        <a:rPr lang="en-US" spc="3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pc="3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the</m:t>
                      </m:r>
                      <m:r>
                        <a:rPr lang="en-US" spc="3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pc="3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variables</m:t>
                      </m:r>
                      <m:r>
                        <a:rPr lang="en-US" spc="3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US" spc="3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where</m:t>
                      </m:r>
                      <m:r>
                        <a:rPr lang="en-US" spc="3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pc="3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  <m:r>
                        <a:rPr lang="en-US" spc="3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pc="3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is</m:t>
                      </m:r>
                      <m:r>
                        <a:rPr lang="en-US" b="0" i="0" spc="3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pc="3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the</m:t>
                      </m:r>
                      <m:r>
                        <a:rPr lang="en-US" spc="3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pc="3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region</m:t>
                      </m:r>
                    </m:oMath>
                  </m:oMathPara>
                </a14:m>
                <a:endParaRPr lang="en-US" spc="30" dirty="0" smtClean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marL="0" lvl="0" indent="0" algn="ctr">
                  <a:lnSpc>
                    <a:spcPct val="100000"/>
                  </a:lnSpc>
                  <a:spcBef>
                    <a:spcPts val="600"/>
                  </a:spcBef>
                  <a:buClr>
                    <a:srgbClr val="6F6F74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pc="3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lying</m:t>
                      </m:r>
                      <m:r>
                        <a:rPr lang="en-US" spc="3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pc="3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in</m:t>
                      </m:r>
                      <m:r>
                        <a:rPr lang="en-US" spc="3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pc="3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the</m:t>
                      </m:r>
                      <m:r>
                        <a:rPr lang="en-US" spc="3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pc="3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first</m:t>
                      </m:r>
                      <m:r>
                        <a:rPr lang="en-US" spc="3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pc="3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quadrant</m:t>
                      </m:r>
                      <m:r>
                        <a:rPr lang="en-US" spc="3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pc="3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and</m:t>
                      </m:r>
                      <m:r>
                        <a:rPr lang="en-US" spc="3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pc="3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bounded</m:t>
                      </m:r>
                      <m:r>
                        <a:rPr lang="en-US" spc="3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pc="3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by</m:t>
                      </m:r>
                      <m:r>
                        <a:rPr lang="en-US" spc="3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pc="3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the</m:t>
                      </m:r>
                      <m:r>
                        <a:rPr lang="en-US" spc="3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pc="3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hyperbolas</m:t>
                      </m:r>
                    </m:oMath>
                  </m:oMathPara>
                </a14:m>
                <a:endParaRPr lang="en-US" spc="30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marL="0" lvl="0" indent="0" algn="ctr">
                  <a:lnSpc>
                    <a:spcPct val="200000"/>
                  </a:lnSpc>
                  <a:spcBef>
                    <a:spcPts val="600"/>
                  </a:spcBef>
                  <a:buClr>
                    <a:srgbClr val="6F6F74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pc="3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i="1" spc="3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pc="3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p>
                          <m:r>
                            <a:rPr lang="en-US" spc="3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pc="3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i="1" spc="3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pc="3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p>
                          <m:r>
                            <a:rPr lang="en-US" spc="3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pc="3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=9, </m:t>
                      </m:r>
                      <m:r>
                        <a:rPr lang="en-US" i="1" spc="3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i="1" spc="3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pc="3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p>
                          <m:r>
                            <a:rPr lang="en-US" spc="3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pc="3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i="1" spc="3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pc="3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p>
                          <m:r>
                            <a:rPr lang="en-US" spc="3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pc="3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=1,  </m:t>
                      </m:r>
                      <m:r>
                        <m:rPr>
                          <m:sty m:val="p"/>
                        </m:rPr>
                        <a:rPr lang="en-US" spc="3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xy</m:t>
                      </m:r>
                      <m:r>
                        <a:rPr lang="en-US" spc="3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=2     </m:t>
                      </m:r>
                      <m:r>
                        <m:rPr>
                          <m:sty m:val="p"/>
                        </m:rPr>
                        <a:rPr lang="en-US" spc="3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and</m:t>
                      </m:r>
                      <m:r>
                        <a:rPr lang="en-US" spc="3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     </m:t>
                      </m:r>
                      <m:r>
                        <m:rPr>
                          <m:sty m:val="p"/>
                        </m:rPr>
                        <a:rPr lang="en-US" spc="3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xy</m:t>
                      </m:r>
                      <m:r>
                        <a:rPr lang="en-US" spc="3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=4.</m:t>
                      </m:r>
                    </m:oMath>
                  </m:oMathPara>
                </a14:m>
                <a:endParaRPr lang="en-US" spc="30" dirty="0">
                  <a:solidFill>
                    <a:schemeClr val="bg1"/>
                  </a:solidFill>
                  <a:latin typeface="Garamond"/>
                  <a:cs typeface="Tahoma" pitchFamily="34" charset="0"/>
                </a:endParaRPr>
              </a:p>
            </p:txBody>
          </p:sp>
        </mc:Choice>
        <mc:Fallback xmlns="">
          <p:sp>
            <p:nvSpPr>
              <p:cNvPr id="37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3270" y="856053"/>
                <a:ext cx="11965459" cy="2515047"/>
              </a:xfrm>
              <a:blipFill rotWithShape="0"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2"/>
          <p:cNvSpPr txBox="1">
            <a:spLocks/>
          </p:cNvSpPr>
          <p:nvPr/>
        </p:nvSpPr>
        <p:spPr>
          <a:xfrm>
            <a:off x="110427" y="3515952"/>
            <a:ext cx="1463040" cy="523220"/>
          </a:xfrm>
          <a:prstGeom prst="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 indent="0" algn="just">
              <a:lnSpc>
                <a:spcPct val="10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  <a:defRPr sz="2800">
                <a:solidFill>
                  <a:schemeClr val="bg1"/>
                </a:solidFill>
              </a:defRPr>
            </a:lvl1pPr>
            <a:lvl2pPr marL="809625" indent="-352425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>
                <a:solidFill>
                  <a:srgbClr val="002060"/>
                </a:solidFill>
              </a:defRPr>
            </a:lvl2pPr>
            <a:lvl3pPr marL="11430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>
                <a:solidFill>
                  <a:srgbClr val="002060"/>
                </a:solidFill>
              </a:defRPr>
            </a:lvl3pPr>
            <a:lvl4pPr marL="16002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4pPr>
            <a:lvl5pPr marL="20574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 smtClean="0"/>
              <a:t>Solution:</a:t>
            </a:r>
            <a:endParaRPr lang="en-US" dirty="0">
              <a:solidFill>
                <a:srgbClr val="FFFF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4"/>
              <p:cNvSpPr txBox="1">
                <a:spLocks/>
              </p:cNvSpPr>
              <p:nvPr/>
            </p:nvSpPr>
            <p:spPr>
              <a:xfrm>
                <a:off x="110427" y="4184024"/>
                <a:ext cx="5943600" cy="480131"/>
              </a:xfrm>
              <a:prstGeom prst="rect">
                <a:avLst/>
              </a:prstGeom>
              <a:effectLst/>
            </p:spPr>
            <p:txBody>
              <a:bodyPr vert="horz" wrap="square" lIns="91440" tIns="45720" rIns="91440" bIns="45720" rtlCol="0" anchor="ctr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l">
                  <a:spcBef>
                    <a:spcPts val="1200"/>
                  </a:spcBef>
                  <a:buClr>
                    <a:srgbClr val="000000"/>
                  </a:buClr>
                  <a:buSzPct val="10000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dirty="0">
                          <a:cs typeface="Tahoma" pitchFamily="34" charset="0"/>
                        </a:rPr>
                        <m:t>Here</m:t>
                      </m:r>
                      <m:r>
                        <m:rPr>
                          <m:nor/>
                        </m:rPr>
                        <a:rPr lang="en-US" dirty="0">
                          <a:cs typeface="Tahoma" pitchFamily="34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dirty="0">
                          <a:cs typeface="Tahoma" pitchFamily="34" charset="0"/>
                        </a:rPr>
                        <m:t>transformation</m:t>
                      </m:r>
                      <m:r>
                        <m:rPr>
                          <m:nor/>
                        </m:rPr>
                        <a:rPr lang="en-US" dirty="0">
                          <a:cs typeface="Tahoma" pitchFamily="34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dirty="0">
                          <a:cs typeface="Tahoma" pitchFamily="34" charset="0"/>
                        </a:rPr>
                        <m:t>is</m:t>
                      </m:r>
                      <m:r>
                        <m:rPr>
                          <m:nor/>
                        </m:rPr>
                        <a:rPr lang="en-US" dirty="0">
                          <a:cs typeface="Tahoma" pitchFamily="34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dirty="0">
                          <a:cs typeface="Tahoma" pitchFamily="34" charset="0"/>
                        </a:rPr>
                        <m:t>not</m:t>
                      </m:r>
                      <m:r>
                        <m:rPr>
                          <m:nor/>
                        </m:rPr>
                        <a:rPr lang="en-US" dirty="0">
                          <a:cs typeface="Tahoma" pitchFamily="34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dirty="0">
                          <a:cs typeface="Tahoma" pitchFamily="34" charset="0"/>
                        </a:rPr>
                        <m:t>given</m:t>
                      </m:r>
                      <m:r>
                        <m:rPr>
                          <m:nor/>
                        </m:rPr>
                        <a:rPr lang="en-US" dirty="0">
                          <a:cs typeface="Tahoma" pitchFamily="34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dirty="0">
                          <a:cs typeface="Tahoma" pitchFamily="34" charset="0"/>
                        </a:rPr>
                        <m:t>directly</m:t>
                      </m:r>
                      <m:r>
                        <m:rPr>
                          <m:nor/>
                        </m:rPr>
                        <a:rPr lang="en-US" dirty="0">
                          <a:cs typeface="Tahoma" pitchFamily="34" charset="0"/>
                        </a:rPr>
                        <m:t>.</m:t>
                      </m:r>
                    </m:oMath>
                  </m:oMathPara>
                </a14:m>
                <a:endParaRPr lang="en-US" dirty="0" smtClean="0">
                  <a:cs typeface="Tahoma" pitchFamily="34" charset="0"/>
                </a:endParaRPr>
              </a:p>
            </p:txBody>
          </p:sp>
        </mc:Choice>
        <mc:Fallback xmlns="">
          <p:sp>
            <p:nvSpPr>
              <p:cNvPr id="14" name="Content Placeholder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427" y="4184024"/>
                <a:ext cx="5943600" cy="480131"/>
              </a:xfrm>
              <a:prstGeom prst="rect">
                <a:avLst/>
              </a:prstGeom>
              <a:blipFill rotWithShape="0">
                <a:blip r:embed="rId4"/>
                <a:stretch>
                  <a:fillRect l="-615" t="-2532" r="-103" b="-22785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ontent Placeholder 4"/>
              <p:cNvSpPr txBox="1">
                <a:spLocks/>
              </p:cNvSpPr>
              <p:nvPr/>
            </p:nvSpPr>
            <p:spPr>
              <a:xfrm>
                <a:off x="110427" y="4809007"/>
                <a:ext cx="6072659" cy="527452"/>
              </a:xfrm>
              <a:prstGeom prst="rect">
                <a:avLst/>
              </a:prstGeom>
              <a:effectLst/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l">
                  <a:spcBef>
                    <a:spcPts val="1200"/>
                  </a:spcBef>
                  <a:buClr>
                    <a:srgbClr val="000000"/>
                  </a:buClr>
                  <a:buSzPct val="10000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dirty="0">
                          <a:cs typeface="Tahoma" pitchFamily="34" charset="0"/>
                        </a:rPr>
                        <m:t>	</m:t>
                      </m:r>
                      <m:r>
                        <m:rPr>
                          <m:nor/>
                        </m:rPr>
                        <a:rPr lang="en-US" dirty="0">
                          <a:cs typeface="Tahoma" pitchFamily="34" charset="0"/>
                        </a:rPr>
                        <m:t>So</m:t>
                      </m:r>
                      <m:r>
                        <m:rPr>
                          <m:nor/>
                        </m:rPr>
                        <a:rPr lang="en-US" dirty="0">
                          <a:cs typeface="Tahoma" pitchFamily="34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dirty="0">
                          <a:cs typeface="Tahoma" pitchFamily="34" charset="0"/>
                        </a:rPr>
                        <m:t>from</m:t>
                      </m:r>
                      <m:r>
                        <m:rPr>
                          <m:nor/>
                        </m:rPr>
                        <a:rPr lang="en-US" dirty="0">
                          <a:cs typeface="Tahoma" pitchFamily="34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dirty="0">
                          <a:cs typeface="Tahoma" pitchFamily="34" charset="0"/>
                        </a:rPr>
                        <m:t>the</m:t>
                      </m:r>
                      <m:r>
                        <m:rPr>
                          <m:nor/>
                        </m:rPr>
                        <a:rPr lang="en-US" dirty="0">
                          <a:cs typeface="Tahoma" pitchFamily="34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dirty="0">
                          <a:cs typeface="Tahoma" pitchFamily="34" charset="0"/>
                        </a:rPr>
                        <m:t>instruction</m:t>
                      </m:r>
                      <m:r>
                        <m:rPr>
                          <m:nor/>
                        </m:rPr>
                        <a:rPr lang="en-US" dirty="0">
                          <a:cs typeface="Tahoma" pitchFamily="34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dirty="0">
                          <a:cs typeface="Tahoma" pitchFamily="34" charset="0"/>
                        </a:rPr>
                        <m:t>we</m:t>
                      </m:r>
                      <m:r>
                        <m:rPr>
                          <m:nor/>
                        </m:rPr>
                        <a:rPr lang="en-US" dirty="0">
                          <a:cs typeface="Tahoma" pitchFamily="34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dirty="0">
                          <a:cs typeface="Tahoma" pitchFamily="34" charset="0"/>
                        </a:rPr>
                        <m:t>will</m:t>
                      </m:r>
                      <m:r>
                        <m:rPr>
                          <m:nor/>
                        </m:rPr>
                        <a:rPr lang="en-US" dirty="0">
                          <a:cs typeface="Tahoma" pitchFamily="34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dirty="0">
                          <a:cs typeface="Tahoma" pitchFamily="34" charset="0"/>
                        </a:rPr>
                        <m:t>take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Content Placeholder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427" y="4809007"/>
                <a:ext cx="6072659" cy="52745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ontent Placeholder 4"/>
              <p:cNvSpPr txBox="1">
                <a:spLocks/>
              </p:cNvSpPr>
              <p:nvPr/>
            </p:nvSpPr>
            <p:spPr>
              <a:xfrm>
                <a:off x="5261208" y="4806107"/>
                <a:ext cx="4572000" cy="530352"/>
              </a:xfrm>
              <a:prstGeom prst="rect">
                <a:avLst/>
              </a:prstGeom>
              <a:effectLst/>
            </p:spPr>
            <p:txBody>
              <a:bodyPr vert="horz" wrap="square" lIns="91440" tIns="45720" rIns="91440" bIns="45720" rtlCol="0" anchor="ctr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l">
                  <a:spcBef>
                    <a:spcPts val="1200"/>
                  </a:spcBef>
                  <a:buClr>
                    <a:srgbClr val="000000"/>
                  </a:buClr>
                  <a:buSzPct val="10000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u</m:t>
                          </m:r>
                          <m:r>
                            <a:rPr lang="en-US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p>
                          <m:r>
                            <a:rPr lang="en-US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p>
                          <m:r>
                            <a:rPr lang="en-US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     </m:t>
                      </m:r>
                      <m:r>
                        <m:rPr>
                          <m:sty m:val="p"/>
                        </m:rPr>
                        <a:rPr lang="en-US" b="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and</m:t>
                      </m:r>
                      <m:r>
                        <a:rPr lang="en-US" b="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     </m:t>
                      </m:r>
                      <m:r>
                        <m:rPr>
                          <m:sty m:val="p"/>
                        </m:rPr>
                        <a:rPr lang="en-US" b="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v</m:t>
                      </m:r>
                      <m:r>
                        <a:rPr lang="en-US" b="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xy</m:t>
                      </m:r>
                      <m:r>
                        <a:rPr lang="en-US" b="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1" name="Content Placeholder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1208" y="4806107"/>
                <a:ext cx="4572000" cy="53035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71391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4" grpId="0" build="p"/>
      <p:bldP spid="20" grpId="0" build="p"/>
      <p:bldP spid="21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Freeform 17">
            <a:extLst>
              <a:ext uri="{FF2B5EF4-FFF2-40B4-BE49-F238E27FC236}">
                <a16:creationId xmlns:a16="http://schemas.microsoft.com/office/drawing/2014/main" xmlns="" id="{5E9DA42E-B221-4BBE-B651-F7171591BCD7}"/>
              </a:ext>
            </a:extLst>
          </p:cNvPr>
          <p:cNvSpPr>
            <a:spLocks/>
          </p:cNvSpPr>
          <p:nvPr/>
        </p:nvSpPr>
        <p:spPr bwMode="auto">
          <a:xfrm>
            <a:off x="6990425" y="4601719"/>
            <a:ext cx="1005840" cy="36576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81" name="Freeform 17">
            <a:extLst>
              <a:ext uri="{FF2B5EF4-FFF2-40B4-BE49-F238E27FC236}">
                <a16:creationId xmlns:a16="http://schemas.microsoft.com/office/drawing/2014/main" xmlns="" id="{5E9DA42E-B221-4BBE-B651-F7171591BCD7}"/>
              </a:ext>
            </a:extLst>
          </p:cNvPr>
          <p:cNvSpPr>
            <a:spLocks/>
          </p:cNvSpPr>
          <p:nvPr/>
        </p:nvSpPr>
        <p:spPr bwMode="auto">
          <a:xfrm>
            <a:off x="6990425" y="3618541"/>
            <a:ext cx="1005840" cy="36576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80" name="Freeform 17">
            <a:extLst>
              <a:ext uri="{FF2B5EF4-FFF2-40B4-BE49-F238E27FC236}">
                <a16:creationId xmlns:a16="http://schemas.microsoft.com/office/drawing/2014/main" xmlns="" id="{5E9DA42E-B221-4BBE-B651-F7171591BCD7}"/>
              </a:ext>
            </a:extLst>
          </p:cNvPr>
          <p:cNvSpPr>
            <a:spLocks/>
          </p:cNvSpPr>
          <p:nvPr/>
        </p:nvSpPr>
        <p:spPr bwMode="auto">
          <a:xfrm>
            <a:off x="6990425" y="2597352"/>
            <a:ext cx="1005840" cy="36576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79" name="Freeform 17">
            <a:extLst>
              <a:ext uri="{FF2B5EF4-FFF2-40B4-BE49-F238E27FC236}">
                <a16:creationId xmlns:a16="http://schemas.microsoft.com/office/drawing/2014/main" xmlns="" id="{5E9DA42E-B221-4BBE-B651-F7171591BCD7}"/>
              </a:ext>
            </a:extLst>
          </p:cNvPr>
          <p:cNvSpPr>
            <a:spLocks/>
          </p:cNvSpPr>
          <p:nvPr/>
        </p:nvSpPr>
        <p:spPr bwMode="auto">
          <a:xfrm>
            <a:off x="6990425" y="1689336"/>
            <a:ext cx="1005840" cy="36576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8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 smtClean="0"/>
                  <a:t>Method 13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 smtClean="0"/>
                  <a:t> Example – 3(</a:t>
                </a:r>
                <a:r>
                  <a:rPr lang="en-US" b="0" dirty="0" smtClean="0">
                    <a:solidFill>
                      <a:srgbClr val="FF0000"/>
                    </a:solidFill>
                  </a:rPr>
                  <a:t>continue</a:t>
                </a:r>
                <a:r>
                  <a:rPr lang="en-US" dirty="0" smtClean="0"/>
                  <a:t>)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Freeform 17">
            <a:extLst>
              <a:ext uri="{FF2B5EF4-FFF2-40B4-BE49-F238E27FC236}">
                <a16:creationId xmlns="" xmlns:a16="http://schemas.microsoft.com/office/drawing/2014/main" id="{5E9DA42E-B221-4BBE-B651-F7171591BCD7}"/>
              </a:ext>
            </a:extLst>
          </p:cNvPr>
          <p:cNvSpPr>
            <a:spLocks/>
          </p:cNvSpPr>
          <p:nvPr/>
        </p:nvSpPr>
        <p:spPr bwMode="auto">
          <a:xfrm>
            <a:off x="3815550" y="739475"/>
            <a:ext cx="91440" cy="5852160"/>
          </a:xfrm>
          <a:prstGeom prst="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Content Placeholder 4"/>
              <p:cNvSpPr txBox="1">
                <a:spLocks/>
              </p:cNvSpPr>
              <p:nvPr/>
            </p:nvSpPr>
            <p:spPr>
              <a:xfrm>
                <a:off x="173513" y="837552"/>
                <a:ext cx="3252996" cy="862800"/>
              </a:xfrm>
              <a:prstGeom prst="rect">
                <a:avLst/>
              </a:prstGeom>
              <a:effectLst/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pc="3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Now</m:t>
                      </m:r>
                      <m:r>
                        <a:rPr lang="en-US" b="0" i="0" spc="3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pc="30">
                          <a:latin typeface="Cambria Math" panose="02040503050406030204" pitchFamily="18" charset="0"/>
                        </a:rPr>
                        <m:t>J</m:t>
                      </m:r>
                      <m:r>
                        <a:rPr lang="en-US" spc="3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i="1" spc="3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pc="3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pc="3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 spc="3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pc="30">
                                        <a:latin typeface="Cambria Math" panose="02040503050406030204" pitchFamily="18" charset="0"/>
                                      </a:rPr>
                                      <m:t>u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pc="30"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 spc="3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pc="30">
                                        <a:latin typeface="Cambria Math" panose="02040503050406030204" pitchFamily="18" charset="0"/>
                                      </a:rPr>
                                      <m:t>u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pc="30">
                                        <a:latin typeface="Cambria Math" panose="02040503050406030204" pitchFamily="18" charset="0"/>
                                      </a:rPr>
                                      <m:t>y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 spc="3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pc="30">
                                        <a:latin typeface="Cambria Math" panose="02040503050406030204" pitchFamily="18" charset="0"/>
                                      </a:rPr>
                                      <m:t>v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pc="30"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 spc="3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pc="30">
                                        <a:latin typeface="Cambria Math" panose="02040503050406030204" pitchFamily="18" charset="0"/>
                                      </a:rPr>
                                      <m:t>v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pc="30">
                                        <a:latin typeface="Cambria Math" panose="02040503050406030204" pitchFamily="18" charset="0"/>
                                      </a:rPr>
                                      <m:t>y</m:t>
                                    </m:r>
                                  </m:sub>
                                </m:sSub>
                              </m:e>
                            </m:mr>
                          </m:m>
                          <m:r>
                            <a:rPr lang="en-US" b="0" i="1" spc="30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1" name="Content Placeholder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513" y="837552"/>
                <a:ext cx="3252996" cy="86280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Content Placeholder 4"/>
              <p:cNvSpPr txBox="1">
                <a:spLocks/>
              </p:cNvSpPr>
              <p:nvPr/>
            </p:nvSpPr>
            <p:spPr>
              <a:xfrm>
                <a:off x="173513" y="2088186"/>
                <a:ext cx="3835702" cy="1075679"/>
              </a:xfrm>
              <a:prstGeom prst="rect">
                <a:avLst/>
              </a:prstGeom>
              <a:effectLst/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i="0" spc="3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Now</m:t>
                      </m:r>
                      <m:r>
                        <a:rPr lang="en-US" b="0" i="0" spc="3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pc="3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J</m:t>
                      </m:r>
                      <m:r>
                        <a:rPr lang="en-US" i="0" spc="3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i="1" spc="3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0" spc="3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pc="3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0" i="0" spc="3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m:rPr>
                                    <m:sty m:val="p"/>
                                  </m:rPr>
                                  <a:rPr lang="en-US" b="0" i="0" spc="3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  <m:e>
                                <m:r>
                                  <a:rPr lang="en-US" b="0" i="0" spc="3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  <m:r>
                                  <m:rPr>
                                    <m:sty m:val="p"/>
                                  </m:rPr>
                                  <a:rPr lang="en-US" b="0" i="0" spc="3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y</m:t>
                                </m: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b="0" i="1" spc="3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b="0" i="0" spc="3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e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pc="3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y</m:t>
                                    </m:r>
                                  </m:e>
                                </m:eqArr>
                              </m:e>
                              <m:e>
                                <m:eqArr>
                                  <m:eqArrPr>
                                    <m:ctrlPr>
                                      <a:rPr lang="en-US" b="0" i="1" spc="3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b="0" i="0" spc="3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e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pc="3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</m:eqArr>
                              </m:e>
                            </m:mr>
                          </m:m>
                          <m:r>
                            <a:rPr lang="en-US" b="0" i="0" spc="30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2" name="Content Placeholder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513" y="2088186"/>
                <a:ext cx="3835702" cy="1075679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Freeform 17">
            <a:extLst>
              <a:ext uri="{FF2B5EF4-FFF2-40B4-BE49-F238E27FC236}">
                <a16:creationId xmlns:a16="http://schemas.microsoft.com/office/drawing/2014/main" xmlns="" id="{5E9DA42E-B221-4BBE-B651-F7171591BCD7}"/>
              </a:ext>
            </a:extLst>
          </p:cNvPr>
          <p:cNvSpPr>
            <a:spLocks/>
          </p:cNvSpPr>
          <p:nvPr/>
        </p:nvSpPr>
        <p:spPr bwMode="auto">
          <a:xfrm>
            <a:off x="1087897" y="4512457"/>
            <a:ext cx="1737360" cy="4572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8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Content Placeholder 4"/>
              <p:cNvSpPr txBox="1">
                <a:spLocks/>
              </p:cNvSpPr>
              <p:nvPr/>
            </p:nvSpPr>
            <p:spPr>
              <a:xfrm>
                <a:off x="173513" y="3551700"/>
                <a:ext cx="3674338" cy="523220"/>
              </a:xfrm>
              <a:prstGeom prst="rect">
                <a:avLst/>
              </a:prstGeom>
              <a:effectLst/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pc="3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Now</m:t>
                      </m:r>
                      <m:r>
                        <a:rPr lang="en-US" spc="3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pc="3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J</m:t>
                      </m:r>
                      <m:r>
                        <a:rPr lang="en-US" spc="3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0" spc="30" smtClean="0">
                          <a:latin typeface="Cambria Math" panose="02040503050406030204" pitchFamily="18" charset="0"/>
                        </a:rPr>
                        <m:t>2</m:t>
                      </m:r>
                      <m:sSup>
                        <m:sSupPr>
                          <m:ctrlPr>
                            <a:rPr lang="en-US" b="0" i="1" spc="3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b="0" i="0" spc="30" smtClean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p>
                          <m:r>
                            <a:rPr lang="en-US" b="0" i="0" spc="3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0" spc="30" smtClean="0">
                          <a:latin typeface="Cambria Math" panose="02040503050406030204" pitchFamily="18" charset="0"/>
                        </a:rPr>
                        <m:t>+2</m:t>
                      </m:r>
                      <m:sSup>
                        <m:sSupPr>
                          <m:ctrlPr>
                            <a:rPr lang="en-US" b="0" i="1" spc="3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b="0" i="0" spc="30" smtClean="0"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p>
                          <m:r>
                            <a:rPr lang="en-US" b="0" i="0" spc="3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3" name="Content Placeholder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513" y="3551700"/>
                <a:ext cx="3674338" cy="52322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Content Placeholder 4"/>
              <p:cNvSpPr txBox="1">
                <a:spLocks/>
              </p:cNvSpPr>
              <p:nvPr/>
            </p:nvSpPr>
            <p:spPr>
              <a:xfrm>
                <a:off x="173513" y="4462755"/>
                <a:ext cx="2743200" cy="523220"/>
              </a:xfrm>
              <a:prstGeom prst="rect">
                <a:avLst/>
              </a:prstGeom>
              <a:ln>
                <a:noFill/>
              </a:ln>
              <a:effectLst/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spc="3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r>
                        <m:rPr>
                          <m:sty m:val="p"/>
                        </m:rPr>
                        <a:rPr lang="en-US" spc="3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J</m:t>
                      </m:r>
                      <m:r>
                        <a:rPr lang="en-US" i="0" spc="3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0" spc="3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2(</m:t>
                      </m:r>
                      <m:sSup>
                        <m:sSupPr>
                          <m:ctrlPr>
                            <a:rPr lang="en-US" b="0" i="1" spc="3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b="0" i="0" spc="3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p>
                          <m:r>
                            <a:rPr lang="en-US" b="0" i="0" spc="3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0" spc="3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pc="3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b="0" i="0" spc="3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p>
                          <m:r>
                            <a:rPr lang="en-US" b="0" i="0" spc="3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0" spc="3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4" name="Content Placeholder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513" y="4462755"/>
                <a:ext cx="2743200" cy="52322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Content Placeholder 4"/>
              <p:cNvSpPr txBox="1">
                <a:spLocks/>
              </p:cNvSpPr>
              <p:nvPr/>
            </p:nvSpPr>
            <p:spPr>
              <a:xfrm>
                <a:off x="173513" y="5373810"/>
                <a:ext cx="3674338" cy="523220"/>
              </a:xfrm>
              <a:prstGeom prst="rect">
                <a:avLst/>
              </a:prstGeom>
              <a:effectLst/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pc="3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Now</m:t>
                      </m:r>
                      <m:r>
                        <a:rPr lang="en-US" b="0" i="0" spc="3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i="0" spc="3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  <m:d>
                        <m:dPr>
                          <m:ctrlPr>
                            <a:rPr lang="en-US" b="0" i="1" spc="3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pc="3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US" b="0" i="0" spc="3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b="0" i="0" spc="3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</m:d>
                      <m:r>
                        <a:rPr lang="en-US" b="0" i="0" spc="3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 spc="3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pc="3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p>
                          <m:r>
                            <a:rPr lang="en-US" spc="3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pc="3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i="1" spc="3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pc="30"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p>
                          <m:r>
                            <a:rPr lang="en-US" spc="3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5" name="Content Placeholder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513" y="5373810"/>
                <a:ext cx="3674338" cy="523220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Content Placeholder 4"/>
              <p:cNvSpPr txBox="1">
                <a:spLocks/>
              </p:cNvSpPr>
              <p:nvPr/>
            </p:nvSpPr>
            <p:spPr>
              <a:xfrm>
                <a:off x="7620000" y="90425"/>
                <a:ext cx="4572000" cy="530352"/>
              </a:xfrm>
              <a:prstGeom prst="rect">
                <a:avLst/>
              </a:prstGeom>
              <a:effectLst/>
            </p:spPr>
            <p:txBody>
              <a:bodyPr vert="horz" wrap="square" lIns="91440" tIns="45720" rIns="91440" bIns="45720" rtlCol="0" anchor="ctr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l">
                  <a:spcBef>
                    <a:spcPts val="1200"/>
                  </a:spcBef>
                  <a:buClr>
                    <a:srgbClr val="000000"/>
                  </a:buClr>
                  <a:buSzPct val="10000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u</m:t>
                          </m:r>
                          <m:r>
                            <a:rPr lang="en-US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p>
                          <m:r>
                            <a:rPr lang="en-US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p>
                          <m:r>
                            <a:rPr lang="en-US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     </m:t>
                      </m:r>
                      <m:r>
                        <m:rPr>
                          <m:sty m:val="p"/>
                        </m:rPr>
                        <a:rPr lang="en-US" b="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and</m:t>
                      </m:r>
                      <m:r>
                        <a:rPr lang="en-US" b="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     </m:t>
                      </m:r>
                      <m:r>
                        <m:rPr>
                          <m:sty m:val="p"/>
                        </m:rPr>
                        <a:rPr lang="en-US" b="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v</m:t>
                      </m:r>
                      <m:r>
                        <a:rPr lang="en-US" b="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xy</m:t>
                      </m:r>
                      <m:r>
                        <a:rPr lang="en-US" b="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8" name="Content Placeholder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00" y="90425"/>
                <a:ext cx="4572000" cy="530352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Content Placeholder 4"/>
          <p:cNvSpPr txBox="1">
            <a:spLocks/>
          </p:cNvSpPr>
          <p:nvPr/>
        </p:nvSpPr>
        <p:spPr>
          <a:xfrm>
            <a:off x="4581479" y="837552"/>
            <a:ext cx="2926080" cy="523220"/>
          </a:xfrm>
          <a:prstGeom prst="rect">
            <a:avLst/>
          </a:prstGeom>
          <a:effectLst/>
        </p:spPr>
        <p:txBody>
          <a:bodyPr vert="horz" wrap="square" lIns="91440" tIns="45720" rIns="91440" bIns="45720" rtlCol="0">
            <a:sp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dirty="0"/>
              <a:t>From the Region </a:t>
            </a:r>
            <a:r>
              <a:rPr lang="en-US" b="1" dirty="0"/>
              <a:t>R</a:t>
            </a:r>
            <a:r>
              <a:rPr lang="en-US" dirty="0"/>
              <a:t>,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Content Placeholder 4"/>
              <p:cNvSpPr txBox="1">
                <a:spLocks/>
              </p:cNvSpPr>
              <p:nvPr/>
            </p:nvSpPr>
            <p:spPr>
              <a:xfrm>
                <a:off x="4581479" y="1608230"/>
                <a:ext cx="2286000" cy="523220"/>
              </a:xfrm>
              <a:prstGeom prst="rect">
                <a:avLst/>
              </a:prstGeom>
              <a:effectLst/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pc="3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pc="3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p>
                          <m:r>
                            <a:rPr lang="en-US" spc="3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pc="3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i="1" spc="3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pc="30"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p>
                          <m:r>
                            <a:rPr lang="en-US" spc="3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pc="30">
                          <a:latin typeface="Cambria Math" panose="02040503050406030204" pitchFamily="18" charset="0"/>
                        </a:rPr>
                        <m:t>=9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5" name="Content Placeholder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1479" y="1608230"/>
                <a:ext cx="2286000" cy="523220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Content Placeholder 4"/>
              <p:cNvSpPr txBox="1">
                <a:spLocks/>
              </p:cNvSpPr>
              <p:nvPr/>
            </p:nvSpPr>
            <p:spPr>
              <a:xfrm>
                <a:off x="6559732" y="1608230"/>
                <a:ext cx="2468880" cy="523220"/>
              </a:xfrm>
              <a:prstGeom prst="rect">
                <a:avLst/>
              </a:prstGeom>
              <a:effectLst/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0" spc="3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r>
                        <m:rPr>
                          <m:sty m:val="p"/>
                        </m:rPr>
                        <a:rPr lang="en-US" b="0" i="0" spc="3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u</m:t>
                      </m:r>
                      <m:r>
                        <a:rPr lang="en-US" b="0" i="0" spc="3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=9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6" name="Content Placeholder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9732" y="1608230"/>
                <a:ext cx="2468880" cy="523220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Content Placeholder 4"/>
              <p:cNvSpPr txBox="1">
                <a:spLocks/>
              </p:cNvSpPr>
              <p:nvPr/>
            </p:nvSpPr>
            <p:spPr>
              <a:xfrm>
                <a:off x="4575272" y="2524693"/>
                <a:ext cx="2286000" cy="523220"/>
              </a:xfrm>
              <a:prstGeom prst="rect">
                <a:avLst/>
              </a:prstGeom>
              <a:effectLst/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pc="3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pc="3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p>
                          <m:r>
                            <a:rPr lang="en-US" spc="3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pc="3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i="1" spc="3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pc="30"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p>
                          <m:r>
                            <a:rPr lang="en-US" spc="3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pc="3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0" spc="30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7" name="Content Placeholder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5272" y="2524693"/>
                <a:ext cx="2286000" cy="523220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Content Placeholder 4"/>
              <p:cNvSpPr txBox="1">
                <a:spLocks/>
              </p:cNvSpPr>
              <p:nvPr/>
            </p:nvSpPr>
            <p:spPr>
              <a:xfrm>
                <a:off x="6558711" y="2529122"/>
                <a:ext cx="2468880" cy="523220"/>
              </a:xfrm>
              <a:prstGeom prst="rect">
                <a:avLst/>
              </a:prstGeom>
              <a:effectLst/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0" spc="3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r>
                        <m:rPr>
                          <m:sty m:val="p"/>
                        </m:rPr>
                        <a:rPr lang="en-US" b="0" i="0" spc="3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u</m:t>
                      </m:r>
                      <m:r>
                        <a:rPr lang="en-US" b="0" i="0" spc="3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8" name="Content Placeholder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8711" y="2529122"/>
                <a:ext cx="2468880" cy="523220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Content Placeholder 4"/>
              <p:cNvSpPr txBox="1">
                <a:spLocks/>
              </p:cNvSpPr>
              <p:nvPr/>
            </p:nvSpPr>
            <p:spPr>
              <a:xfrm>
                <a:off x="4575272" y="3556981"/>
                <a:ext cx="2286000" cy="523220"/>
              </a:xfrm>
              <a:prstGeom prst="rect">
                <a:avLst/>
              </a:prstGeom>
              <a:effectLst/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xy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9" name="Content Placeholder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5272" y="3556981"/>
                <a:ext cx="2286000" cy="523220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Content Placeholder 4"/>
              <p:cNvSpPr txBox="1">
                <a:spLocks/>
              </p:cNvSpPr>
              <p:nvPr/>
            </p:nvSpPr>
            <p:spPr>
              <a:xfrm>
                <a:off x="6558711" y="3554519"/>
                <a:ext cx="2468880" cy="523220"/>
              </a:xfrm>
              <a:prstGeom prst="rect">
                <a:avLst/>
              </a:prstGeom>
              <a:effectLst/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0" spc="3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r>
                        <m:rPr>
                          <m:sty m:val="p"/>
                        </m:rPr>
                        <a:rPr lang="en-US" b="0" i="0" spc="3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v</m:t>
                      </m:r>
                      <m:r>
                        <a:rPr lang="en-US" b="0" i="0" spc="3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0" name="Content Placeholder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8711" y="3554519"/>
                <a:ext cx="2468880" cy="523220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Content Placeholder 4"/>
              <p:cNvSpPr txBox="1">
                <a:spLocks/>
              </p:cNvSpPr>
              <p:nvPr/>
            </p:nvSpPr>
            <p:spPr>
              <a:xfrm>
                <a:off x="4575272" y="4512457"/>
                <a:ext cx="2286000" cy="523220"/>
              </a:xfrm>
              <a:prstGeom prst="rect">
                <a:avLst/>
              </a:prstGeom>
              <a:effectLst/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mtClean="0">
                          <a:latin typeface="Cambria Math" panose="02040503050406030204" pitchFamily="18" charset="0"/>
                        </a:rPr>
                        <m:t>xy</m:t>
                      </m:r>
                      <m:r>
                        <a:rPr lang="en-US" smtClean="0">
                          <a:latin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3" name="Content Placeholder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5272" y="4512457"/>
                <a:ext cx="2286000" cy="523220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Content Placeholder 4"/>
              <p:cNvSpPr txBox="1">
                <a:spLocks/>
              </p:cNvSpPr>
              <p:nvPr/>
            </p:nvSpPr>
            <p:spPr>
              <a:xfrm>
                <a:off x="6565672" y="4519326"/>
                <a:ext cx="2468880" cy="523220"/>
              </a:xfrm>
              <a:prstGeom prst="rect">
                <a:avLst/>
              </a:prstGeom>
              <a:effectLst/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0" spc="3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r>
                        <m:rPr>
                          <m:sty m:val="p"/>
                        </m:rPr>
                        <a:rPr lang="en-US" b="0" i="0" spc="3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v</m:t>
                      </m:r>
                      <m:r>
                        <a:rPr lang="en-US" b="0" i="0" spc="3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4" name="Content Placeholder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5672" y="4519326"/>
                <a:ext cx="2468880" cy="523220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8" name="Freeform 17">
            <a:extLst>
              <a:ext uri="{FF2B5EF4-FFF2-40B4-BE49-F238E27FC236}">
                <a16:creationId xmlns="" xmlns:a16="http://schemas.microsoft.com/office/drawing/2014/main" id="{5E9DA42E-B221-4BBE-B651-F7171591BCD7}"/>
              </a:ext>
            </a:extLst>
          </p:cNvPr>
          <p:cNvSpPr>
            <a:spLocks/>
          </p:cNvSpPr>
          <p:nvPr/>
        </p:nvSpPr>
        <p:spPr bwMode="auto">
          <a:xfrm>
            <a:off x="8533629" y="739475"/>
            <a:ext cx="91440" cy="5852160"/>
          </a:xfrm>
          <a:prstGeom prst="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Content Placeholder 4"/>
              <p:cNvSpPr txBox="1">
                <a:spLocks/>
              </p:cNvSpPr>
              <p:nvPr/>
            </p:nvSpPr>
            <p:spPr>
              <a:xfrm>
                <a:off x="8781644" y="832710"/>
                <a:ext cx="3200400" cy="1222386"/>
              </a:xfrm>
              <a:prstGeom prst="rect">
                <a:avLst/>
              </a:prstGeom>
              <a:effectLst/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nary>
                        <m:naryPr>
                          <m:chr m:val="∬"/>
                          <m:limLoc m:val="undOvr"/>
                          <m:ctrlP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R</m:t>
                          </m:r>
                        </m:sub>
                        <m:sup>
                          <m:r>
                            <a:rPr lang="en-US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  <m:e>
                          <m:d>
                            <m:dPr>
                              <m:ctrlPr>
                                <a:rPr lang="en-US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p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y</m:t>
                                  </m:r>
                                </m:e>
                                <m:sup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e>
                      </m:nary>
                      <m:r>
                        <m:rPr>
                          <m:sty m:val="p"/>
                        </m:rPr>
                        <a:rPr lang="en-US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dA</m:t>
                      </m:r>
                    </m:oMath>
                  </m:oMathPara>
                </a14:m>
                <a:endParaRPr lang="en-US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3" name="Content Placeholder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1644" y="832710"/>
                <a:ext cx="3200400" cy="1222386"/>
              </a:xfrm>
              <a:prstGeom prst="rect">
                <a:avLst/>
              </a:prstGeom>
              <a:blipFill rotWithShape="0">
                <a:blip r:embed="rId17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Content Placeholder 4"/>
              <p:cNvSpPr txBox="1">
                <a:spLocks/>
              </p:cNvSpPr>
              <p:nvPr/>
            </p:nvSpPr>
            <p:spPr>
              <a:xfrm>
                <a:off x="8781643" y="2483107"/>
                <a:ext cx="3200400" cy="1225335"/>
              </a:xfrm>
              <a:prstGeom prst="rect">
                <a:avLst/>
              </a:prstGeom>
              <a:effectLst/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∬"/>
                          <m:limLoc m:val="undOvr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G</m:t>
                          </m:r>
                        </m:sub>
                        <m:sup>
                          <m:r>
                            <a:rPr lang="en-US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h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u</m:t>
                              </m:r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</m:e>
                          </m:d>
                          <m:r>
                            <a:rPr lang="en-US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du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dv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J</m:t>
                              </m:r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4" name="Content Placeholder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1643" y="2483107"/>
                <a:ext cx="3200400" cy="1225335"/>
              </a:xfrm>
              <a:prstGeom prst="rect">
                <a:avLst/>
              </a:prstGeom>
              <a:blipFill rotWithShape="0">
                <a:blip r:embed="rId18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Content Placeholder 4"/>
              <p:cNvSpPr txBox="1">
                <a:spLocks/>
              </p:cNvSpPr>
              <p:nvPr/>
            </p:nvSpPr>
            <p:spPr>
              <a:xfrm>
                <a:off x="8781643" y="4106114"/>
                <a:ext cx="3200400" cy="1389548"/>
              </a:xfrm>
              <a:prstGeom prst="rect">
                <a:avLst/>
              </a:prstGeom>
              <a:effectLst/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=2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  <m:e>
                          <m:r>
                            <a:rPr lang="en-US">
                              <a:latin typeface="Cambria Math" panose="02040503050406030204" pitchFamily="18" charset="0"/>
                            </a:rPr>
                            <m:t>  </m:t>
                          </m:r>
                          <m:nary>
                            <m:naryPr>
                              <m:limLoc m:val="undOvr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sty m:val="p"/>
                                  <m:brk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u</m:t>
                              </m:r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sup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2 </m:t>
                                  </m:r>
                                </m:den>
                              </m:f>
                            </m:e>
                          </m:nary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du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dv</m:t>
                          </m:r>
                        </m:e>
                      </m:nary>
                    </m:oMath>
                  </m:oMathPara>
                </a14:m>
                <a:endParaRPr lang="en-US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5" name="Content Placeholder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1643" y="4106114"/>
                <a:ext cx="3200400" cy="1389548"/>
              </a:xfrm>
              <a:prstGeom prst="rect">
                <a:avLst/>
              </a:prstGeom>
              <a:blipFill rotWithShape="0">
                <a:blip r:embed="rId19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Freeform 17">
            <a:extLst>
              <a:ext uri="{FF2B5EF4-FFF2-40B4-BE49-F238E27FC236}">
                <a16:creationId xmlns:a16="http://schemas.microsoft.com/office/drawing/2014/main" xmlns="" id="{5E9DA42E-B221-4BBE-B651-F7171591BCD7}"/>
              </a:ext>
            </a:extLst>
          </p:cNvPr>
          <p:cNvSpPr>
            <a:spLocks/>
          </p:cNvSpPr>
          <p:nvPr/>
        </p:nvSpPr>
        <p:spPr bwMode="auto">
          <a:xfrm>
            <a:off x="10101239" y="5712417"/>
            <a:ext cx="2034513" cy="822960"/>
          </a:xfrm>
          <a:prstGeom prst="round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</a:rPr>
              <a:t>……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3139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6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00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1000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1000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1000"/>
                                        <p:tgtEl>
                                          <p:spTgt spid="7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1000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10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00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1000"/>
                                        <p:tgtEl>
                                          <p:spTgt spid="8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1000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1000"/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000"/>
                            </p:stCondLst>
                            <p:childTnLst>
                              <p:par>
                                <p:cTn id="7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1000"/>
                                        <p:tgtEl>
                                          <p:spTgt spid="8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1000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1000"/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000"/>
                            </p:stCondLst>
                            <p:childTnLst>
                              <p:par>
                                <p:cTn id="8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1000"/>
                                        <p:tgtEl>
                                          <p:spTgt spid="8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2000"/>
                            </p:stCondLst>
                            <p:childTnLst>
                              <p:par>
                                <p:cTn id="89" presetID="22" presetClass="exit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90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1000"/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1000"/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1000"/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1000"/>
                                        <p:tgtEl>
                                          <p:spTgt spid="8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4" dur="1000"/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0" build="p" animBg="1"/>
      <p:bldP spid="81" grpId="0" build="p" animBg="1"/>
      <p:bldP spid="80" grpId="0" build="p" animBg="1"/>
      <p:bldP spid="79" grpId="0" build="p" animBg="1"/>
      <p:bldP spid="52" grpId="0" build="p"/>
      <p:bldP spid="63" grpId="0" build="p" animBg="1"/>
      <p:bldP spid="53" grpId="0" build="p"/>
      <p:bldP spid="54" grpId="0" build="p"/>
      <p:bldP spid="55" grpId="0" build="p"/>
      <p:bldP spid="58" grpId="0"/>
      <p:bldP spid="64" grpId="0" build="p"/>
      <p:bldP spid="65" grpId="0" build="p"/>
      <p:bldP spid="66" grpId="0" build="p"/>
      <p:bldP spid="67" grpId="0" build="p"/>
      <p:bldP spid="68" grpId="0" build="p"/>
      <p:bldP spid="69" grpId="0" build="p"/>
      <p:bldP spid="70" grpId="0" build="p"/>
      <p:bldP spid="73" grpId="0" build="p"/>
      <p:bldP spid="74" grpId="0" build="p"/>
      <p:bldP spid="83" grpId="0" build="p"/>
      <p:bldP spid="84" grpId="0" build="p"/>
      <p:bldP spid="85" grpId="0" build="p"/>
      <p:bldP spid="86" grpId="0" build="p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/>
          </p:cNvPicPr>
          <p:nvPr/>
        </p:nvPicPr>
        <p:blipFill rotWithShape="1">
          <a:blip r:embed="rId2"/>
          <a:srcRect l="40577" t="15442" r="9264" b="6127"/>
          <a:stretch/>
        </p:blipFill>
        <p:spPr>
          <a:xfrm>
            <a:off x="0" y="0"/>
            <a:ext cx="6217920" cy="54864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40713" t="15441" r="9127" b="5882"/>
          <a:stretch/>
        </p:blipFill>
        <p:spPr>
          <a:xfrm>
            <a:off x="0" y="0"/>
            <a:ext cx="6221338" cy="5486400"/>
          </a:xfrm>
          <a:prstGeom prst="rect">
            <a:avLst/>
          </a:prstGeom>
        </p:spPr>
      </p:pic>
      <p:pic>
        <p:nvPicPr>
          <p:cNvPr id="2" name="Picture 1"/>
          <p:cNvPicPr>
            <a:picLocks/>
          </p:cNvPicPr>
          <p:nvPr/>
        </p:nvPicPr>
        <p:blipFill rotWithShape="1">
          <a:blip r:embed="rId4"/>
          <a:srcRect l="40935" t="15542" r="9237" b="5357"/>
          <a:stretch/>
        </p:blipFill>
        <p:spPr>
          <a:xfrm>
            <a:off x="0" y="0"/>
            <a:ext cx="6217920" cy="5486400"/>
          </a:xfrm>
          <a:prstGeom prst="rect">
            <a:avLst/>
          </a:prstGeom>
        </p:spPr>
      </p:pic>
      <p:pic>
        <p:nvPicPr>
          <p:cNvPr id="5" name="Picture 4"/>
          <p:cNvPicPr>
            <a:picLocks/>
          </p:cNvPicPr>
          <p:nvPr/>
        </p:nvPicPr>
        <p:blipFill rotWithShape="1">
          <a:blip r:embed="rId5"/>
          <a:srcRect l="40754" t="15542" r="9270" b="5621"/>
          <a:stretch/>
        </p:blipFill>
        <p:spPr>
          <a:xfrm>
            <a:off x="0" y="0"/>
            <a:ext cx="6217920" cy="5486400"/>
          </a:xfrm>
          <a:prstGeom prst="rect">
            <a:avLst/>
          </a:prstGeom>
        </p:spPr>
      </p:pic>
      <p:pic>
        <p:nvPicPr>
          <p:cNvPr id="6" name="Content Placeholder 7"/>
          <p:cNvPicPr preferRelativeResize="0">
            <a:picLocks/>
          </p:cNvPicPr>
          <p:nvPr/>
        </p:nvPicPr>
        <p:blipFill rotWithShape="1">
          <a:blip r:embed="rId6"/>
          <a:srcRect l="44351" t="10595" r="11064" b="44762"/>
          <a:stretch/>
        </p:blipFill>
        <p:spPr>
          <a:xfrm>
            <a:off x="0" y="0"/>
            <a:ext cx="6217920" cy="5486400"/>
          </a:xfrm>
          <a:prstGeom prst="rect">
            <a:avLst/>
          </a:prstGeom>
        </p:spPr>
      </p:pic>
      <p:pic>
        <p:nvPicPr>
          <p:cNvPr id="9" name="Content Placeholder 7"/>
          <p:cNvPicPr preferRelativeResize="0"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0" y="0"/>
            <a:ext cx="5486400" cy="5486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4"/>
              <p:cNvSpPr txBox="1">
                <a:spLocks/>
              </p:cNvSpPr>
              <p:nvPr/>
            </p:nvSpPr>
            <p:spPr>
              <a:xfrm>
                <a:off x="10969000" y="4082400"/>
                <a:ext cx="886824" cy="400110"/>
              </a:xfrm>
              <a:prstGeom prst="rect">
                <a:avLst/>
              </a:prstGeom>
              <a:effectLst/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1" i="0" spc="3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𝐮</m:t>
                      </m:r>
                      <m:r>
                        <a:rPr lang="en-US" sz="2000" b="1" i="0" spc="3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b="1" i="0" spc="3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𝟗</m:t>
                      </m:r>
                    </m:oMath>
                  </m:oMathPara>
                </a14:m>
                <a:endParaRPr lang="en-US" sz="2000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0" name="Content Placeholder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9000" y="4082400"/>
                <a:ext cx="886824" cy="400110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4"/>
              <p:cNvSpPr txBox="1">
                <a:spLocks/>
              </p:cNvSpPr>
              <p:nvPr/>
            </p:nvSpPr>
            <p:spPr>
              <a:xfrm>
                <a:off x="7628088" y="4082400"/>
                <a:ext cx="886824" cy="400110"/>
              </a:xfrm>
              <a:prstGeom prst="rect">
                <a:avLst/>
              </a:prstGeom>
              <a:effectLst/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1" i="0" spc="3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𝐮</m:t>
                      </m:r>
                      <m:r>
                        <a:rPr lang="en-US" sz="2000" b="1" i="0" spc="3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b="1" i="0" spc="3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sz="2000" b="1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11" name="Content Placeholder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8088" y="4082400"/>
                <a:ext cx="886824" cy="400110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4"/>
              <p:cNvSpPr txBox="1">
                <a:spLocks/>
              </p:cNvSpPr>
              <p:nvPr/>
            </p:nvSpPr>
            <p:spPr>
              <a:xfrm>
                <a:off x="5815358" y="2975429"/>
                <a:ext cx="886824" cy="400110"/>
              </a:xfrm>
              <a:prstGeom prst="rect">
                <a:avLst/>
              </a:prstGeom>
              <a:effectLst/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1" i="0" spc="30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𝐯</m:t>
                      </m:r>
                      <m:r>
                        <a:rPr lang="en-US" sz="2000" b="1" i="0" spc="30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b="1" i="0" spc="30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en-US" sz="2000" b="1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12" name="Content Placeholder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5358" y="2975429"/>
                <a:ext cx="886824" cy="400110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4"/>
              <p:cNvSpPr txBox="1">
                <a:spLocks/>
              </p:cNvSpPr>
              <p:nvPr/>
            </p:nvSpPr>
            <p:spPr>
              <a:xfrm>
                <a:off x="5815358" y="1454574"/>
                <a:ext cx="886824" cy="400110"/>
              </a:xfrm>
              <a:prstGeom prst="rect">
                <a:avLst/>
              </a:prstGeom>
              <a:effectLst/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1" i="0" spc="3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𝐯</m:t>
                      </m:r>
                      <m:r>
                        <a:rPr lang="en-US" sz="2000" b="1" i="0" spc="3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b="1" i="0" spc="3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𝟗</m:t>
                      </m:r>
                    </m:oMath>
                  </m:oMathPara>
                </a14:m>
                <a:endParaRPr lang="en-US" sz="2000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4" name="Content Placeholder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5358" y="1454574"/>
                <a:ext cx="886824" cy="400110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Curved Up Arrow 12"/>
          <p:cNvSpPr/>
          <p:nvPr/>
        </p:nvSpPr>
        <p:spPr>
          <a:xfrm>
            <a:off x="2026920" y="5225072"/>
            <a:ext cx="8138160" cy="1371600"/>
          </a:xfrm>
          <a:prstGeom prst="curvedUpArrow">
            <a:avLst>
              <a:gd name="adj1" fmla="val 38021"/>
              <a:gd name="adj2" fmla="val 115334"/>
              <a:gd name="adj3" fmla="val 25000"/>
            </a:avLst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u="sng" dirty="0" smtClean="0">
                <a:solidFill>
                  <a:srgbClr val="FF0000"/>
                </a:solidFill>
              </a:rPr>
              <a:t>From XY plane to UV plane</a:t>
            </a:r>
            <a:endParaRPr lang="en-US" sz="2400" u="sng" dirty="0">
              <a:solidFill>
                <a:srgbClr val="FF0000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7684800" y="2242742"/>
            <a:ext cx="4114800" cy="255494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222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00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1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0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  <p:bldP spid="11" grpId="0" build="p"/>
      <p:bldP spid="12" grpId="0" build="p"/>
      <p:bldP spid="14" grpId="0" build="p"/>
      <p:bldP spid="1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4D792E8-8838-4744-A7DD-92B0ED1830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1446" y="-11859"/>
            <a:ext cx="2555294" cy="927478"/>
          </a:xfrm>
        </p:spPr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xmlns="" id="{D9EBF344-4A7B-4C4A-AF6D-6441BD040AB3}"/>
              </a:ext>
            </a:extLst>
          </p:cNvPr>
          <p:cNvCxnSpPr>
            <a:cxnSpLocks/>
          </p:cNvCxnSpPr>
          <p:nvPr/>
        </p:nvCxnSpPr>
        <p:spPr>
          <a:xfrm>
            <a:off x="878123" y="1086207"/>
            <a:ext cx="0" cy="3840480"/>
          </a:xfrm>
          <a:prstGeom prst="line">
            <a:avLst/>
          </a:prstGeom>
          <a:ln w="28575">
            <a:solidFill>
              <a:srgbClr val="058EDE"/>
            </a:solidFill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00F422F9-3B3A-4A97-ADB3-F83B13E11C16}"/>
              </a:ext>
            </a:extLst>
          </p:cNvPr>
          <p:cNvSpPr txBox="1"/>
          <p:nvPr/>
        </p:nvSpPr>
        <p:spPr>
          <a:xfrm>
            <a:off x="1527893" y="720132"/>
            <a:ext cx="11753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Looping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BDA2F9A4-6988-4274-8384-12496EC9D59D}"/>
              </a:ext>
            </a:extLst>
          </p:cNvPr>
          <p:cNvSpPr txBox="1"/>
          <p:nvPr/>
        </p:nvSpPr>
        <p:spPr>
          <a:xfrm>
            <a:off x="1605468" y="1060735"/>
            <a:ext cx="43140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2060"/>
                </a:solidFill>
              </a:rPr>
              <a:t>D.I. over general region – PC</a:t>
            </a:r>
            <a:endParaRPr lang="en-US" sz="2800" dirty="0">
              <a:solidFill>
                <a:srgbClr val="002060"/>
              </a:solidFill>
            </a:endParaRPr>
          </a:p>
        </p:txBody>
      </p:sp>
      <p:sp>
        <p:nvSpPr>
          <p:cNvPr id="17" name="Freeform 17">
            <a:extLst>
              <a:ext uri="{FF2B5EF4-FFF2-40B4-BE49-F238E27FC236}">
                <a16:creationId xmlns="" xmlns:a16="http://schemas.microsoft.com/office/drawing/2014/main" id="{5E9DA42E-B221-4BBE-B651-F7171591BCD7}"/>
              </a:ext>
            </a:extLst>
          </p:cNvPr>
          <p:cNvSpPr>
            <a:spLocks/>
          </p:cNvSpPr>
          <p:nvPr/>
        </p:nvSpPr>
        <p:spPr bwMode="auto">
          <a:xfrm>
            <a:off x="956067" y="1100413"/>
            <a:ext cx="640080" cy="457200"/>
          </a:xfrm>
          <a:prstGeom prst="striped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BDA2F9A4-6988-4274-8384-12496EC9D59D}"/>
              </a:ext>
            </a:extLst>
          </p:cNvPr>
          <p:cNvSpPr txBox="1"/>
          <p:nvPr/>
        </p:nvSpPr>
        <p:spPr>
          <a:xfrm>
            <a:off x="1605468" y="1709397"/>
            <a:ext cx="54441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2060"/>
                </a:solidFill>
              </a:rPr>
              <a:t>D.I. by Change of </a:t>
            </a:r>
            <a:r>
              <a:rPr lang="en-US" sz="2800" u="sng" dirty="0" smtClean="0">
                <a:solidFill>
                  <a:srgbClr val="002060"/>
                </a:solidFill>
              </a:rPr>
              <a:t>Order</a:t>
            </a:r>
            <a:r>
              <a:rPr lang="en-US" sz="2800" dirty="0" smtClean="0">
                <a:solidFill>
                  <a:srgbClr val="002060"/>
                </a:solidFill>
              </a:rPr>
              <a:t> of integration</a:t>
            </a:r>
            <a:endParaRPr lang="en-US" sz="2800" dirty="0">
              <a:solidFill>
                <a:srgbClr val="002060"/>
              </a:solidFill>
            </a:endParaRPr>
          </a:p>
        </p:txBody>
      </p:sp>
      <p:sp>
        <p:nvSpPr>
          <p:cNvPr id="21" name="Freeform 17">
            <a:extLst>
              <a:ext uri="{FF2B5EF4-FFF2-40B4-BE49-F238E27FC236}">
                <a16:creationId xmlns="" xmlns:a16="http://schemas.microsoft.com/office/drawing/2014/main" id="{5E9DA42E-B221-4BBE-B651-F7171591BCD7}"/>
              </a:ext>
            </a:extLst>
          </p:cNvPr>
          <p:cNvSpPr>
            <a:spLocks/>
          </p:cNvSpPr>
          <p:nvPr/>
        </p:nvSpPr>
        <p:spPr bwMode="auto">
          <a:xfrm>
            <a:off x="956067" y="1742407"/>
            <a:ext cx="640080" cy="457200"/>
          </a:xfrm>
          <a:prstGeom prst="striped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BDA2F9A4-6988-4274-8384-12496EC9D59D}"/>
              </a:ext>
            </a:extLst>
          </p:cNvPr>
          <p:cNvSpPr txBox="1"/>
          <p:nvPr/>
        </p:nvSpPr>
        <p:spPr>
          <a:xfrm>
            <a:off x="1605468" y="2379950"/>
            <a:ext cx="73613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2060"/>
                </a:solidFill>
              </a:rPr>
              <a:t>D.I. by Change of </a:t>
            </a:r>
            <a:r>
              <a:rPr lang="en-US" sz="2800" u="sng" dirty="0" smtClean="0">
                <a:solidFill>
                  <a:srgbClr val="002060"/>
                </a:solidFill>
              </a:rPr>
              <a:t>Variable</a:t>
            </a:r>
            <a:r>
              <a:rPr lang="en-US" sz="2800" dirty="0" smtClean="0">
                <a:solidFill>
                  <a:srgbClr val="002060"/>
                </a:solidFill>
              </a:rPr>
              <a:t> </a:t>
            </a:r>
            <a:r>
              <a:rPr lang="en-US" sz="2800" dirty="0">
                <a:solidFill>
                  <a:srgbClr val="002060"/>
                </a:solidFill>
              </a:rPr>
              <a:t>of </a:t>
            </a:r>
            <a:r>
              <a:rPr lang="en-US" sz="2800" dirty="0" smtClean="0">
                <a:solidFill>
                  <a:srgbClr val="002060"/>
                </a:solidFill>
              </a:rPr>
              <a:t>integration – CC &amp; PC</a:t>
            </a:r>
            <a:endParaRPr lang="en-US" sz="2800" dirty="0">
              <a:solidFill>
                <a:srgbClr val="002060"/>
              </a:solidFill>
            </a:endParaRPr>
          </a:p>
        </p:txBody>
      </p:sp>
      <p:sp>
        <p:nvSpPr>
          <p:cNvPr id="27" name="Freeform 17">
            <a:extLst>
              <a:ext uri="{FF2B5EF4-FFF2-40B4-BE49-F238E27FC236}">
                <a16:creationId xmlns="" xmlns:a16="http://schemas.microsoft.com/office/drawing/2014/main" id="{5E9DA42E-B221-4BBE-B651-F7171591BCD7}"/>
              </a:ext>
            </a:extLst>
          </p:cNvPr>
          <p:cNvSpPr>
            <a:spLocks/>
          </p:cNvSpPr>
          <p:nvPr/>
        </p:nvSpPr>
        <p:spPr bwMode="auto">
          <a:xfrm>
            <a:off x="956067" y="2417411"/>
            <a:ext cx="640080" cy="457200"/>
          </a:xfrm>
          <a:prstGeom prst="striped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BDA2F9A4-6988-4274-8384-12496EC9D59D}"/>
              </a:ext>
            </a:extLst>
          </p:cNvPr>
          <p:cNvSpPr txBox="1"/>
          <p:nvPr/>
        </p:nvSpPr>
        <p:spPr>
          <a:xfrm>
            <a:off x="1596147" y="3084795"/>
            <a:ext cx="34323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2060"/>
                </a:solidFill>
              </a:rPr>
              <a:t>Area by D.I. – CC &amp; PC</a:t>
            </a:r>
            <a:endParaRPr lang="en-US" sz="2800" dirty="0">
              <a:solidFill>
                <a:srgbClr val="002060"/>
              </a:solidFill>
            </a:endParaRPr>
          </a:p>
        </p:txBody>
      </p:sp>
      <p:sp>
        <p:nvSpPr>
          <p:cNvPr id="29" name="Freeform 17">
            <a:extLst>
              <a:ext uri="{FF2B5EF4-FFF2-40B4-BE49-F238E27FC236}">
                <a16:creationId xmlns="" xmlns:a16="http://schemas.microsoft.com/office/drawing/2014/main" id="{5E9DA42E-B221-4BBE-B651-F7171591BCD7}"/>
              </a:ext>
            </a:extLst>
          </p:cNvPr>
          <p:cNvSpPr>
            <a:spLocks/>
          </p:cNvSpPr>
          <p:nvPr/>
        </p:nvSpPr>
        <p:spPr bwMode="auto">
          <a:xfrm>
            <a:off x="946746" y="3125425"/>
            <a:ext cx="640080" cy="457200"/>
          </a:xfrm>
          <a:prstGeom prst="striped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BDA2F9A4-6988-4274-8384-12496EC9D59D}"/>
              </a:ext>
            </a:extLst>
          </p:cNvPr>
          <p:cNvSpPr txBox="1"/>
          <p:nvPr/>
        </p:nvSpPr>
        <p:spPr>
          <a:xfrm>
            <a:off x="1614789" y="3770149"/>
            <a:ext cx="22317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2060"/>
                </a:solidFill>
              </a:rPr>
              <a:t>Volume </a:t>
            </a:r>
            <a:r>
              <a:rPr lang="en-US" sz="2800" dirty="0">
                <a:solidFill>
                  <a:srgbClr val="002060"/>
                </a:solidFill>
              </a:rPr>
              <a:t>by </a:t>
            </a:r>
            <a:r>
              <a:rPr lang="en-US" sz="2800" dirty="0" smtClean="0">
                <a:solidFill>
                  <a:srgbClr val="002060"/>
                </a:solidFill>
              </a:rPr>
              <a:t>D.I.</a:t>
            </a:r>
            <a:endParaRPr lang="en-US" sz="2800" dirty="0">
              <a:solidFill>
                <a:srgbClr val="002060"/>
              </a:solidFill>
            </a:endParaRPr>
          </a:p>
        </p:txBody>
      </p:sp>
      <p:sp>
        <p:nvSpPr>
          <p:cNvPr id="30" name="Freeform 17">
            <a:extLst>
              <a:ext uri="{FF2B5EF4-FFF2-40B4-BE49-F238E27FC236}">
                <a16:creationId xmlns="" xmlns:a16="http://schemas.microsoft.com/office/drawing/2014/main" id="{5E9DA42E-B221-4BBE-B651-F7171591BCD7}"/>
              </a:ext>
            </a:extLst>
          </p:cNvPr>
          <p:cNvSpPr>
            <a:spLocks/>
          </p:cNvSpPr>
          <p:nvPr/>
        </p:nvSpPr>
        <p:spPr bwMode="auto">
          <a:xfrm>
            <a:off x="965388" y="3803159"/>
            <a:ext cx="640080" cy="457200"/>
          </a:xfrm>
          <a:prstGeom prst="striped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BDA2F9A4-6988-4274-8384-12496EC9D59D}"/>
              </a:ext>
            </a:extLst>
          </p:cNvPr>
          <p:cNvSpPr txBox="1"/>
          <p:nvPr/>
        </p:nvSpPr>
        <p:spPr>
          <a:xfrm>
            <a:off x="1614789" y="4440702"/>
            <a:ext cx="35605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2060"/>
                </a:solidFill>
              </a:rPr>
              <a:t>T.I. over </a:t>
            </a:r>
            <a:r>
              <a:rPr lang="en-US" sz="2800" dirty="0">
                <a:solidFill>
                  <a:srgbClr val="002060"/>
                </a:solidFill>
              </a:rPr>
              <a:t>G</a:t>
            </a:r>
            <a:r>
              <a:rPr lang="en-US" sz="2800" dirty="0" smtClean="0">
                <a:solidFill>
                  <a:srgbClr val="002060"/>
                </a:solidFill>
              </a:rPr>
              <a:t>eneral Region</a:t>
            </a:r>
            <a:endParaRPr lang="en-US" sz="2800" dirty="0">
              <a:solidFill>
                <a:srgbClr val="002060"/>
              </a:solidFill>
            </a:endParaRPr>
          </a:p>
        </p:txBody>
      </p:sp>
      <p:sp>
        <p:nvSpPr>
          <p:cNvPr id="32" name="Freeform 17">
            <a:extLst>
              <a:ext uri="{FF2B5EF4-FFF2-40B4-BE49-F238E27FC236}">
                <a16:creationId xmlns="" xmlns:a16="http://schemas.microsoft.com/office/drawing/2014/main" id="{5E9DA42E-B221-4BBE-B651-F7171591BCD7}"/>
              </a:ext>
            </a:extLst>
          </p:cNvPr>
          <p:cNvSpPr>
            <a:spLocks/>
          </p:cNvSpPr>
          <p:nvPr/>
        </p:nvSpPr>
        <p:spPr bwMode="auto">
          <a:xfrm>
            <a:off x="965388" y="4478163"/>
            <a:ext cx="640080" cy="457200"/>
          </a:xfrm>
          <a:prstGeom prst="striped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010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/>
      <p:bldP spid="17" grpId="0" animBg="1"/>
      <p:bldP spid="20" grpId="0"/>
      <p:bldP spid="21" grpId="0" animBg="1"/>
      <p:bldP spid="26" grpId="0"/>
      <p:bldP spid="27" grpId="0" animBg="1"/>
      <p:bldP spid="28" grpId="0"/>
      <p:bldP spid="29" grpId="0" animBg="1"/>
      <p:bldP spid="25" grpId="0"/>
      <p:bldP spid="30" grpId="0" animBg="1"/>
      <p:bldP spid="31" grpId="0"/>
      <p:bldP spid="3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629056"/>
            <a:ext cx="10515600" cy="2852737"/>
          </a:xfrm>
        </p:spPr>
        <p:txBody>
          <a:bodyPr/>
          <a:lstStyle/>
          <a:p>
            <a:r>
              <a:rPr lang="en-US" dirty="0" smtClean="0"/>
              <a:t>D.I. </a:t>
            </a:r>
            <a:r>
              <a:rPr lang="en-US" dirty="0"/>
              <a:t>b</a:t>
            </a:r>
            <a:r>
              <a:rPr lang="en-US" dirty="0" smtClean="0"/>
              <a:t>y change of </a:t>
            </a:r>
            <a:r>
              <a:rPr lang="en-US" u="sng" dirty="0" smtClean="0"/>
              <a:t>Variables</a:t>
            </a:r>
            <a:r>
              <a:rPr lang="en-US" dirty="0" smtClean="0"/>
              <a:t> of integration in PC(Method-14)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6140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Procedure to find </a:t>
            </a:r>
            <a:r>
              <a:rPr lang="en-US" dirty="0"/>
              <a:t>d</a:t>
            </a:r>
            <a:r>
              <a:rPr lang="en-US" dirty="0" smtClean="0"/>
              <a:t>ouble integral by change of </a:t>
            </a:r>
            <a:r>
              <a:rPr lang="en-US" dirty="0" smtClean="0">
                <a:solidFill>
                  <a:srgbClr val="FF0000"/>
                </a:solidFill>
              </a:rPr>
              <a:t>Variable</a:t>
            </a:r>
            <a:r>
              <a:rPr lang="en-US" dirty="0" smtClean="0">
                <a:solidFill>
                  <a:schemeClr val="tx1"/>
                </a:solidFill>
              </a:rPr>
              <a:t> - PC</a:t>
            </a:r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en-US" dirty="0" smtClean="0"/>
                  <a:t>If we </a:t>
                </a:r>
                <a:r>
                  <a:rPr lang="en-US" dirty="0"/>
                  <a:t>want </a:t>
                </a:r>
                <a:r>
                  <a:rPr lang="en-US" dirty="0" smtClean="0"/>
                  <a:t>to </a:t>
                </a:r>
                <a:r>
                  <a:rPr lang="en-US" dirty="0"/>
                  <a:t>find the value of given double integral </a:t>
                </a:r>
                <a:r>
                  <a:rPr lang="en-US" dirty="0" smtClean="0"/>
                  <a:t>by changing the variable of Integration, we will follow following steps:</a:t>
                </a:r>
              </a:p>
              <a:p>
                <a:pPr>
                  <a:lnSpc>
                    <a:spcPct val="100000"/>
                  </a:lnSpc>
                </a:pPr>
                <a:endParaRPr lang="en-US" dirty="0" smtClean="0"/>
              </a:p>
              <a:p>
                <a:pPr marL="1001712" lvl="1" indent="-457200">
                  <a:lnSpc>
                    <a:spcPct val="100000"/>
                  </a:lnSpc>
                  <a:buFont typeface="+mj-lt"/>
                  <a:buAutoNum type="arabicParenR"/>
                </a:pPr>
                <a:r>
                  <a:rPr lang="en-US" sz="2800" dirty="0" smtClean="0"/>
                  <a:t>Use </a:t>
                </a:r>
                <a:r>
                  <a:rPr lang="en-US" sz="2800" dirty="0">
                    <a:solidFill>
                      <a:srgbClr val="FF0000"/>
                    </a:solidFill>
                  </a:rPr>
                  <a:t>transformation</a:t>
                </a:r>
                <a:r>
                  <a:rPr lang="en-US" sz="2800" dirty="0"/>
                  <a:t> x = r cos </a:t>
                </a:r>
                <a:r>
                  <a:rPr lang="el-GR" sz="2800" dirty="0"/>
                  <a:t>θ </a:t>
                </a:r>
                <a:r>
                  <a:rPr lang="en-US" sz="2800" dirty="0"/>
                  <a:t> </a:t>
                </a:r>
                <a:r>
                  <a:rPr lang="el-GR" sz="2800" dirty="0"/>
                  <a:t> </a:t>
                </a:r>
                <a:r>
                  <a:rPr lang="en-US" sz="2800" dirty="0"/>
                  <a:t>and   y = r sin </a:t>
                </a:r>
                <a:r>
                  <a:rPr lang="el-GR" sz="2800" dirty="0" smtClean="0"/>
                  <a:t>θ</a:t>
                </a:r>
                <a:r>
                  <a:rPr lang="en-US" sz="2800" dirty="0" smtClean="0"/>
                  <a:t>.</a:t>
                </a:r>
              </a:p>
              <a:p>
                <a:pPr marL="544512" lvl="1" indent="0">
                  <a:lnSpc>
                    <a:spcPct val="100000"/>
                  </a:lnSpc>
                  <a:buNone/>
                </a:pPr>
                <a:r>
                  <a:rPr lang="en-US" sz="2800" dirty="0"/>
                  <a:t>	 </a:t>
                </a:r>
                <a:r>
                  <a:rPr lang="en-US" sz="2800" dirty="0" smtClean="0"/>
                  <a:t>i.e</a:t>
                </a:r>
                <a:r>
                  <a:rPr lang="en-US" sz="2800" dirty="0"/>
                  <a:t>. relation between x, y(given variables) and </a:t>
                </a:r>
                <a:r>
                  <a:rPr lang="en-US" sz="2800" dirty="0" smtClean="0"/>
                  <a:t>r, </a:t>
                </a:r>
                <a:r>
                  <a:rPr lang="el-GR" sz="2800" dirty="0"/>
                  <a:t>θ</a:t>
                </a:r>
                <a:r>
                  <a:rPr lang="en-US" sz="2800" dirty="0" smtClean="0"/>
                  <a:t>(new </a:t>
                </a:r>
                <a:r>
                  <a:rPr lang="en-US" sz="2800" dirty="0"/>
                  <a:t>variables</a:t>
                </a:r>
                <a:r>
                  <a:rPr lang="en-US" sz="2800" dirty="0" smtClean="0"/>
                  <a:t>).</a:t>
                </a:r>
              </a:p>
              <a:p>
                <a:pPr marL="1058862" lvl="1" indent="-514350">
                  <a:lnSpc>
                    <a:spcPct val="100000"/>
                  </a:lnSpc>
                  <a:buFont typeface="+mj-lt"/>
                  <a:buAutoNum type="arabicParenR" startAt="2"/>
                </a:pPr>
                <a:r>
                  <a:rPr lang="en-US" sz="2800" dirty="0"/>
                  <a:t>Draw the </a:t>
                </a:r>
                <a:r>
                  <a:rPr lang="en-US" sz="2800" dirty="0">
                    <a:solidFill>
                      <a:srgbClr val="FF0000"/>
                    </a:solidFill>
                  </a:rPr>
                  <a:t>region</a:t>
                </a:r>
                <a:r>
                  <a:rPr lang="en-US" sz="2800" dirty="0"/>
                  <a:t> in </a:t>
                </a:r>
                <a:r>
                  <a:rPr lang="en-US" sz="2800" dirty="0" err="1" smtClean="0"/>
                  <a:t>xy</a:t>
                </a:r>
                <a:r>
                  <a:rPr lang="en-US" sz="2800" dirty="0" smtClean="0"/>
                  <a:t>-plane.</a:t>
                </a:r>
              </a:p>
              <a:p>
                <a:pPr marL="1058862" lvl="1" indent="-514350">
                  <a:lnSpc>
                    <a:spcPct val="100000"/>
                  </a:lnSpc>
                  <a:buFont typeface="+mj-lt"/>
                  <a:buAutoNum type="arabicParenR" startAt="2"/>
                </a:pPr>
                <a:r>
                  <a:rPr lang="en-US" sz="2800" dirty="0" smtClean="0">
                    <a:solidFill>
                      <a:srgbClr val="FF0000"/>
                    </a:solidFill>
                  </a:rPr>
                  <a:t>Convert</a:t>
                </a:r>
                <a:r>
                  <a:rPr lang="en-US" sz="2800" dirty="0" smtClean="0"/>
                  <a:t> </a:t>
                </a:r>
                <a:r>
                  <a:rPr lang="en-US" sz="2800" dirty="0"/>
                  <a:t>given </a:t>
                </a:r>
                <a:r>
                  <a:rPr lang="en-US" sz="2800" dirty="0">
                    <a:solidFill>
                      <a:srgbClr val="FF0000"/>
                    </a:solidFill>
                  </a:rPr>
                  <a:t>integral</a:t>
                </a:r>
                <a:r>
                  <a:rPr lang="en-US" sz="2800" dirty="0"/>
                  <a:t> &amp; </a:t>
                </a:r>
                <a:r>
                  <a:rPr lang="en-US" sz="2800" dirty="0">
                    <a:solidFill>
                      <a:srgbClr val="FF0000"/>
                    </a:solidFill>
                  </a:rPr>
                  <a:t>Region</a:t>
                </a:r>
                <a:r>
                  <a:rPr lang="en-US" sz="2800" dirty="0"/>
                  <a:t> in </a:t>
                </a:r>
                <a:r>
                  <a:rPr lang="en-US" sz="2800" dirty="0" smtClean="0"/>
                  <a:t>r</a:t>
                </a:r>
                <a:r>
                  <a:rPr lang="el-GR" sz="2800" dirty="0" smtClean="0"/>
                  <a:t>θ</a:t>
                </a:r>
                <a:r>
                  <a:rPr lang="en-US" sz="2800" dirty="0" smtClean="0"/>
                  <a:t>-plane </a:t>
                </a:r>
                <a:r>
                  <a:rPr lang="en-US" sz="2800" dirty="0"/>
                  <a:t>using transformation. </a:t>
                </a:r>
              </a:p>
              <a:p>
                <a:pPr marL="1058862" lvl="1" indent="-514350">
                  <a:lnSpc>
                    <a:spcPct val="100000"/>
                  </a:lnSpc>
                  <a:buFont typeface="+mj-lt"/>
                  <a:buAutoNum type="arabicParenR" startAt="2"/>
                </a:pPr>
                <a:r>
                  <a:rPr lang="en-US" sz="2800" dirty="0" smtClean="0"/>
                  <a:t>Evaluate </a:t>
                </a:r>
              </a:p>
              <a:p>
                <a:pPr marL="1371600" lvl="3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∬"/>
                          <m:limLoc m:val="undOvr"/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US" sz="3200" b="0" i="0">
                              <a:latin typeface="Cambria Math" panose="02040503050406030204" pitchFamily="18" charset="0"/>
                            </a:rPr>
                            <m:t>R</m:t>
                          </m:r>
                        </m:sub>
                        <m:sup>
                          <m:r>
                            <a:rPr lang="en-US" sz="3200" b="0" i="0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US" sz="3200" b="0" i="0">
                              <a:latin typeface="Cambria Math" panose="02040503050406030204" pitchFamily="18" charset="0"/>
                            </a:rPr>
                            <m:t>f</m:t>
                          </m:r>
                          <m:r>
                            <a:rPr lang="en-US" sz="3200" b="0" i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sz="3200" b="0" i="0"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US" sz="3200" b="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sz="3200" b="0" i="0">
                              <a:latin typeface="Cambria Math" panose="02040503050406030204" pitchFamily="18" charset="0"/>
                            </a:rPr>
                            <m:t>y</m:t>
                          </m:r>
                          <m:r>
                            <a:rPr lang="en-US" sz="3200" b="0" i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m:rPr>
                          <m:sty m:val="p"/>
                        </m:rPr>
                        <a:rPr lang="en-US" sz="3200" b="0" i="0">
                          <a:latin typeface="Cambria Math" panose="02040503050406030204" pitchFamily="18" charset="0"/>
                        </a:rPr>
                        <m:t>dx</m:t>
                      </m:r>
                      <m:r>
                        <a:rPr lang="en-US" sz="3200" b="0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3200" b="0" i="0">
                          <a:latin typeface="Cambria Math" panose="02040503050406030204" pitchFamily="18" charset="0"/>
                        </a:rPr>
                        <m:t>dy</m:t>
                      </m:r>
                      <m:r>
                        <a:rPr lang="en-US" sz="280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∬"/>
                          <m:limLoc m:val="undOvr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G</m:t>
                          </m:r>
                        </m:sub>
                        <m:sup>
                          <m:r>
                            <a:rPr lang="en-US" sz="2800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h</m:t>
                          </m:r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  <m:r>
                                <a:rPr lang="en-US" sz="280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m:rPr>
                                  <m:nor/>
                                </m:rPr>
                                <a:rPr lang="el-GR" sz="2800" dirty="0"/>
                                <m:t>θ</m:t>
                              </m:r>
                            </m:e>
                          </m:d>
                          <m:r>
                            <a:rPr lang="el-GR" sz="2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2800" b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𝐫</m:t>
                          </m:r>
                          <m:r>
                            <a:rPr lang="el-GR" sz="2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dr</m:t>
                          </m:r>
                          <m:r>
                            <a:rPr lang="en-US" sz="280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m:rPr>
                              <m:nor/>
                            </m:rPr>
                            <a:rPr lang="el-GR" sz="2800" dirty="0"/>
                            <m:t>θ</m:t>
                          </m:r>
                        </m:e>
                      </m:nary>
                    </m:oMath>
                  </m:oMathPara>
                </a14:m>
                <a:endParaRPr lang="en-US" sz="2800" dirty="0"/>
              </a:p>
              <a:p>
                <a:pPr lvl="1">
                  <a:lnSpc>
                    <a:spcPct val="100000"/>
                  </a:lnSpc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71" t="-1200" r="-10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61471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 smtClean="0"/>
                  <a:t>Method 14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 smtClean="0"/>
                  <a:t> Example – 1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10427" y="863440"/>
                <a:ext cx="5758631" cy="1832105"/>
              </a:xfrm>
              <a:gradFill>
                <a:gsLst>
                  <a:gs pos="10000">
                    <a:srgbClr val="0E47A1"/>
                  </a:gs>
                  <a:gs pos="100000">
                    <a:srgbClr val="03A9F5"/>
                  </a:gs>
                </a:gsLst>
                <a:lin ang="10800000" scaled="1"/>
              </a:gradFill>
              <a:ln>
                <a:noFill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indent="0" algn="l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By</m:t>
                      </m:r>
                      <m:r>
                        <a:rPr lang="en-US" b="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changing</m:t>
                      </m:r>
                      <m:r>
                        <a:rPr lang="en-US" b="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into</m:t>
                      </m:r>
                      <m:r>
                        <a:rPr lang="en-US" b="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polar</m:t>
                      </m:r>
                      <m:r>
                        <a:rPr lang="en-US" b="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coordinates</m:t>
                      </m:r>
                      <m:r>
                        <a:rPr lang="en-US" b="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b="0" i="0" dirty="0" smtClean="0">
                  <a:solidFill>
                    <a:schemeClr val="bg1"/>
                  </a:solidFill>
                </a:endParaRPr>
              </a:p>
              <a:p>
                <a:pPr marL="0" indent="0" algn="l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evaluate</m:t>
                      </m:r>
                      <m:r>
                        <a:rPr lang="en-US" b="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limLoc m:val="undOvr"/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r>
                            <a:rPr lang="en-US" b="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nary>
                            <m:naryPr>
                              <m:limLoc m:val="undOvr"/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b="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b="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lang="en-US" b="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dx</m:t>
                              </m:r>
                              <m:r>
                                <a:rPr lang="en-US" b="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b="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dy</m:t>
                              </m:r>
                            </m:e>
                          </m:nary>
                        </m:e>
                      </m:nary>
                      <m:r>
                        <a:rPr lang="en-US" b="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7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0427" y="863440"/>
                <a:ext cx="5758631" cy="1832105"/>
              </a:xfrm>
              <a:blipFill rotWithShape="0"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2"/>
          <p:cNvSpPr txBox="1">
            <a:spLocks/>
          </p:cNvSpPr>
          <p:nvPr/>
        </p:nvSpPr>
        <p:spPr>
          <a:xfrm>
            <a:off x="110427" y="2847784"/>
            <a:ext cx="1463040" cy="523220"/>
          </a:xfrm>
          <a:prstGeom prst="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 indent="0" algn="just">
              <a:lnSpc>
                <a:spcPct val="10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  <a:defRPr sz="2800">
                <a:solidFill>
                  <a:schemeClr val="bg1"/>
                </a:solidFill>
              </a:defRPr>
            </a:lvl1pPr>
            <a:lvl2pPr marL="809625" indent="-352425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>
                <a:solidFill>
                  <a:srgbClr val="002060"/>
                </a:solidFill>
              </a:defRPr>
            </a:lvl2pPr>
            <a:lvl3pPr marL="11430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>
                <a:solidFill>
                  <a:srgbClr val="002060"/>
                </a:solidFill>
              </a:defRPr>
            </a:lvl3pPr>
            <a:lvl4pPr marL="16002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4pPr>
            <a:lvl5pPr marL="20574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 smtClean="0"/>
              <a:t>Solution: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12" name="Content Placeholder 6"/>
          <p:cNvSpPr txBox="1">
            <a:spLocks/>
          </p:cNvSpPr>
          <p:nvPr/>
        </p:nvSpPr>
        <p:spPr>
          <a:xfrm>
            <a:off x="6790545" y="863440"/>
            <a:ext cx="5212080" cy="3200400"/>
          </a:xfrm>
          <a:prstGeom prst="rect">
            <a:avLst/>
          </a:prstGeom>
          <a:ln>
            <a:solidFill>
              <a:srgbClr val="7030A0"/>
            </a:solidFill>
          </a:ln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1200"/>
              </a:spcBef>
              <a:buClr>
                <a:srgbClr val="002060"/>
              </a:buClr>
              <a:buSzPct val="100000"/>
            </a:pPr>
            <a:r>
              <a:rPr lang="en-US" dirty="0" smtClean="0">
                <a:solidFill>
                  <a:srgbClr val="002060"/>
                </a:solidFill>
                <a:cs typeface="Tahoma" pitchFamily="34" charset="0"/>
              </a:rPr>
              <a:t>Use </a:t>
            </a:r>
            <a:r>
              <a:rPr lang="en-US" dirty="0">
                <a:solidFill>
                  <a:srgbClr val="FF0000"/>
                </a:solidFill>
                <a:cs typeface="Tahoma" pitchFamily="34" charset="0"/>
              </a:rPr>
              <a:t>Transformation</a:t>
            </a:r>
          </a:p>
          <a:p>
            <a:pPr>
              <a:lnSpc>
                <a:spcPct val="150000"/>
              </a:lnSpc>
              <a:spcBef>
                <a:spcPts val="1200"/>
              </a:spcBef>
              <a:buClr>
                <a:srgbClr val="002060"/>
              </a:buClr>
              <a:buSzPct val="100000"/>
            </a:pPr>
            <a:r>
              <a:rPr lang="en-US" dirty="0" smtClean="0">
                <a:solidFill>
                  <a:srgbClr val="002060"/>
                </a:solidFill>
              </a:rPr>
              <a:t>Draw </a:t>
            </a:r>
            <a:r>
              <a:rPr lang="en-US" dirty="0">
                <a:solidFill>
                  <a:srgbClr val="002060"/>
                </a:solidFill>
              </a:rPr>
              <a:t>the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region</a:t>
            </a:r>
            <a:endParaRPr lang="en-US" dirty="0">
              <a:solidFill>
                <a:srgbClr val="FF0000"/>
              </a:solidFill>
              <a:cs typeface="Tahoma" pitchFamily="34" charset="0"/>
            </a:endParaRPr>
          </a:p>
          <a:p>
            <a:pPr>
              <a:lnSpc>
                <a:spcPct val="150000"/>
              </a:lnSpc>
              <a:spcBef>
                <a:spcPts val="1200"/>
              </a:spcBef>
              <a:buClr>
                <a:srgbClr val="002060"/>
              </a:buClr>
              <a:buSzPct val="100000"/>
            </a:pPr>
            <a:r>
              <a:rPr lang="en-US" dirty="0" smtClean="0">
                <a:solidFill>
                  <a:srgbClr val="002060"/>
                </a:solidFill>
                <a:cs typeface="Tahoma" pitchFamily="34" charset="0"/>
              </a:rPr>
              <a:t>Find </a:t>
            </a:r>
            <a:r>
              <a:rPr lang="en-US" dirty="0">
                <a:solidFill>
                  <a:srgbClr val="FF0000"/>
                </a:solidFill>
                <a:cs typeface="Tahoma" pitchFamily="34" charset="0"/>
              </a:rPr>
              <a:t>region</a:t>
            </a:r>
            <a:r>
              <a:rPr lang="en-US" dirty="0">
                <a:solidFill>
                  <a:srgbClr val="002060"/>
                </a:solidFill>
                <a:cs typeface="Tahoma" pitchFamily="34" charset="0"/>
              </a:rPr>
              <a:t> &amp; </a:t>
            </a:r>
            <a:r>
              <a:rPr lang="en-US" dirty="0">
                <a:solidFill>
                  <a:srgbClr val="FF0000"/>
                </a:solidFill>
                <a:cs typeface="Tahoma" pitchFamily="34" charset="0"/>
              </a:rPr>
              <a:t>integral</a:t>
            </a:r>
            <a:r>
              <a:rPr lang="en-US" dirty="0">
                <a:solidFill>
                  <a:srgbClr val="002060"/>
                </a:solidFill>
                <a:cs typeface="Tahoma" pitchFamily="34" charset="0"/>
              </a:rPr>
              <a:t> in </a:t>
            </a:r>
            <a:r>
              <a:rPr lang="en-US" dirty="0">
                <a:solidFill>
                  <a:srgbClr val="002060"/>
                </a:solidFill>
              </a:rPr>
              <a:t>r</a:t>
            </a:r>
            <a:r>
              <a:rPr lang="el-GR" dirty="0" smtClean="0">
                <a:solidFill>
                  <a:srgbClr val="002060"/>
                </a:solidFill>
              </a:rPr>
              <a:t>θ</a:t>
            </a:r>
            <a:r>
              <a:rPr lang="en-US" dirty="0" smtClean="0">
                <a:solidFill>
                  <a:srgbClr val="002060"/>
                </a:solidFill>
                <a:cs typeface="Tahoma" pitchFamily="34" charset="0"/>
              </a:rPr>
              <a:t>-plane</a:t>
            </a:r>
            <a:r>
              <a:rPr lang="en-US" dirty="0">
                <a:solidFill>
                  <a:srgbClr val="002060"/>
                </a:solidFill>
                <a:cs typeface="Tahoma" pitchFamily="34" charset="0"/>
              </a:rPr>
              <a:t>.</a:t>
            </a:r>
          </a:p>
          <a:p>
            <a:pPr>
              <a:lnSpc>
                <a:spcPct val="150000"/>
              </a:lnSpc>
              <a:spcBef>
                <a:spcPts val="1200"/>
              </a:spcBef>
              <a:buClr>
                <a:srgbClr val="002060"/>
              </a:buClr>
              <a:buSzPct val="100000"/>
            </a:pPr>
            <a:r>
              <a:rPr lang="en-US" dirty="0">
                <a:solidFill>
                  <a:srgbClr val="FF0000"/>
                </a:solidFill>
                <a:cs typeface="Tahoma" pitchFamily="34" charset="0"/>
              </a:rPr>
              <a:t>Solve</a:t>
            </a:r>
            <a:r>
              <a:rPr lang="en-US" dirty="0">
                <a:solidFill>
                  <a:srgbClr val="002060"/>
                </a:solidFill>
                <a:cs typeface="Tahoma" pitchFamily="34" charset="0"/>
              </a:rPr>
              <a:t> Double Integral.</a:t>
            </a:r>
          </a:p>
        </p:txBody>
      </p:sp>
      <p:sp>
        <p:nvSpPr>
          <p:cNvPr id="14" name="Content Placeholder 4"/>
          <p:cNvSpPr txBox="1">
            <a:spLocks/>
          </p:cNvSpPr>
          <p:nvPr/>
        </p:nvSpPr>
        <p:spPr>
          <a:xfrm>
            <a:off x="110427" y="3523243"/>
            <a:ext cx="5852160" cy="523220"/>
          </a:xfrm>
          <a:prstGeom prst="rect">
            <a:avLst/>
          </a:prstGeom>
          <a:effectLst/>
        </p:spPr>
        <p:txBody>
          <a:bodyPr vert="horz" wrap="square" lIns="91440" tIns="45720" rIns="91440" bIns="45720" rtlCol="0">
            <a:sp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dirty="0" smtClean="0">
                <a:latin typeface="+mj-lt"/>
              </a:rPr>
              <a:t>L</a:t>
            </a:r>
            <a:r>
              <a:rPr lang="en-US" b="0" dirty="0" smtClean="0">
                <a:solidFill>
                  <a:srgbClr val="002060"/>
                </a:solidFill>
                <a:latin typeface="+mj-lt"/>
              </a:rPr>
              <a:t>et us take </a:t>
            </a:r>
            <a:r>
              <a:rPr lang="en-US" dirty="0" smtClean="0">
                <a:latin typeface="+mj-lt"/>
              </a:rPr>
              <a:t>x = r cos </a:t>
            </a:r>
            <a:r>
              <a:rPr lang="el-GR" dirty="0" smtClean="0">
                <a:latin typeface="+mj-lt"/>
              </a:rPr>
              <a:t>θ </a:t>
            </a:r>
            <a:r>
              <a:rPr lang="en-US" dirty="0" smtClean="0">
                <a:latin typeface="+mj-lt"/>
              </a:rPr>
              <a:t>  and   y = r sin </a:t>
            </a:r>
            <a:r>
              <a:rPr lang="el-GR" dirty="0" smtClean="0">
                <a:latin typeface="+mj-lt"/>
              </a:rPr>
              <a:t>θ</a:t>
            </a:r>
            <a:r>
              <a:rPr lang="en-US" dirty="0" smtClean="0">
                <a:latin typeface="+mj-lt"/>
              </a:rPr>
              <a:t>.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36" name="Freeform 17">
            <a:extLst>
              <a:ext uri="{FF2B5EF4-FFF2-40B4-BE49-F238E27FC236}">
                <a16:creationId xmlns:a16="http://schemas.microsoft.com/office/drawing/2014/main" xmlns="" id="{5E9DA42E-B221-4BBE-B651-F7171591BCD7}"/>
              </a:ext>
            </a:extLst>
          </p:cNvPr>
          <p:cNvSpPr>
            <a:spLocks/>
          </p:cNvSpPr>
          <p:nvPr/>
        </p:nvSpPr>
        <p:spPr bwMode="auto">
          <a:xfrm>
            <a:off x="6047214" y="731659"/>
            <a:ext cx="91440" cy="5852160"/>
          </a:xfrm>
          <a:prstGeom prst="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17" name="Content Placeholder 4"/>
          <p:cNvSpPr txBox="1">
            <a:spLocks/>
          </p:cNvSpPr>
          <p:nvPr/>
        </p:nvSpPr>
        <p:spPr>
          <a:xfrm>
            <a:off x="105976" y="4198702"/>
            <a:ext cx="5852160" cy="523220"/>
          </a:xfrm>
          <a:prstGeom prst="rect">
            <a:avLst/>
          </a:prstGeom>
          <a:effectLst/>
        </p:spPr>
        <p:txBody>
          <a:bodyPr vert="horz" wrap="square" lIns="91440" tIns="45720" rIns="91440" bIns="45720" rtlCol="0">
            <a:sp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dirty="0" smtClean="0">
                <a:latin typeface="+mj-lt"/>
              </a:rPr>
              <a:t>Form the limits of integral we have,</a:t>
            </a:r>
            <a:endParaRPr lang="en-US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ontent Placeholder 4"/>
              <p:cNvSpPr txBox="1">
                <a:spLocks/>
              </p:cNvSpPr>
              <p:nvPr/>
            </p:nvSpPr>
            <p:spPr>
              <a:xfrm>
                <a:off x="105976" y="4874161"/>
                <a:ext cx="5852160" cy="954107"/>
              </a:xfrm>
              <a:prstGeom prst="rect">
                <a:avLst/>
              </a:prstGeom>
              <a:effectLst/>
            </p:spPr>
            <p:txBody>
              <a:bodyPr vert="horz" wrap="square" lIns="91440" tIns="45720" rIns="91440" bIns="45720" rtlCol="0" anchor="t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i="0" dirty="0" smtClean="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i="0" dirty="0" smtClean="0">
                          <a:latin typeface="Cambria Math" panose="02040503050406030204" pitchFamily="18" charset="0"/>
                        </a:rPr>
                        <m:t>=0,  </m:t>
                      </m:r>
                      <m:r>
                        <m:rPr>
                          <m:sty m:val="p"/>
                        </m:rPr>
                        <a:rPr lang="en-US" i="0" dirty="0" smtClean="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i="0" dirty="0" smtClean="0">
                          <a:latin typeface="Cambria Math" panose="02040503050406030204" pitchFamily="18" charset="0"/>
                        </a:rPr>
                        <m:t>=1       &amp;</m:t>
                      </m:r>
                    </m:oMath>
                  </m:oMathPara>
                </a14:m>
                <a:endParaRPr lang="en-US" b="0" i="0" dirty="0" smtClean="0"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i="0" dirty="0" smtClean="0"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i="0" dirty="0" smtClean="0">
                          <a:latin typeface="Cambria Math" panose="02040503050406030204" pitchFamily="18" charset="0"/>
                        </a:rPr>
                        <m:t>=0,  </m:t>
                      </m:r>
                      <m:r>
                        <m:rPr>
                          <m:sty m:val="p"/>
                        </m:rPr>
                        <a:rPr lang="en-US" i="0" dirty="0" smtClean="0"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i="0" dirty="0" smtClean="0">
                          <a:latin typeface="Cambria Math" panose="02040503050406030204" pitchFamily="18" charset="0"/>
                        </a:rPr>
                        <m:t>=1.</m:t>
                      </m:r>
                    </m:oMath>
                  </m:oMathPara>
                </a14:m>
                <a:endParaRPr lang="en-US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0" name="Content Placeholder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976" y="4874161"/>
                <a:ext cx="5852160" cy="95410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7" name="Picture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7396" y="914539"/>
            <a:ext cx="5486400" cy="54864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47396" y="917955"/>
            <a:ext cx="5486400" cy="5486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ontent Placeholder 4"/>
              <p:cNvSpPr txBox="1">
                <a:spLocks/>
              </p:cNvSpPr>
              <p:nvPr/>
            </p:nvSpPr>
            <p:spPr>
              <a:xfrm>
                <a:off x="11058542" y="6000829"/>
                <a:ext cx="1097280" cy="400110"/>
              </a:xfrm>
              <a:prstGeom prst="rect">
                <a:avLst/>
              </a:prstGeom>
              <a:effectLst/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000" b="1" i="0" spc="3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𝐱</m:t>
                      </m:r>
                      <m:r>
                        <a:rPr lang="en-US" sz="2000" b="1" i="0" spc="3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b="1" i="0" spc="3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sz="2000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9" name="Content Placeholder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58542" y="6000829"/>
                <a:ext cx="1097280" cy="400110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Content Placeholder 4"/>
              <p:cNvSpPr txBox="1">
                <a:spLocks/>
              </p:cNvSpPr>
              <p:nvPr/>
            </p:nvSpPr>
            <p:spPr>
              <a:xfrm>
                <a:off x="6447396" y="6000829"/>
                <a:ext cx="1066704" cy="400110"/>
              </a:xfrm>
              <a:prstGeom prst="rect">
                <a:avLst/>
              </a:prstGeom>
              <a:effectLst/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000" b="1" i="0" spc="3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𝐱</m:t>
                      </m:r>
                      <m:r>
                        <a:rPr lang="en-US" sz="2000" b="1" i="0" spc="3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b="1" i="0" spc="3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sz="2000" b="1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30" name="Content Placeholder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7396" y="6000829"/>
                <a:ext cx="1066704" cy="400110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Content Placeholder 4"/>
              <p:cNvSpPr txBox="1">
                <a:spLocks/>
              </p:cNvSpPr>
              <p:nvPr/>
            </p:nvSpPr>
            <p:spPr>
              <a:xfrm>
                <a:off x="6316810" y="5208279"/>
                <a:ext cx="1005840" cy="400110"/>
              </a:xfrm>
              <a:prstGeom prst="rect">
                <a:avLst/>
              </a:prstGeom>
              <a:effectLst/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000" b="1" i="0" spc="3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𝐲</m:t>
                      </m:r>
                      <m:r>
                        <a:rPr lang="en-US" sz="2000" b="1" i="0" spc="3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b="1" i="0" spc="3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sz="2000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1" name="Content Placeholder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6810" y="5208279"/>
                <a:ext cx="1005840" cy="400110"/>
              </a:xfrm>
              <a:prstGeom prst="rect">
                <a:avLst/>
              </a:prstGeom>
              <a:blipFill rotWithShape="0">
                <a:blip r:embed="rId9"/>
                <a:stretch>
                  <a:fillRect b="-9091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Content Placeholder 4"/>
              <p:cNvSpPr txBox="1">
                <a:spLocks/>
              </p:cNvSpPr>
              <p:nvPr/>
            </p:nvSpPr>
            <p:spPr>
              <a:xfrm>
                <a:off x="6225370" y="1379382"/>
                <a:ext cx="1097280" cy="400110"/>
              </a:xfrm>
              <a:prstGeom prst="rect">
                <a:avLst/>
              </a:prstGeom>
              <a:effectLst/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000" b="1" i="0" spc="30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𝐲</m:t>
                      </m:r>
                      <m:r>
                        <a:rPr lang="en-US" sz="2000" b="1" i="0" spc="30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b="1" i="0" spc="30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sz="2000" b="1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32" name="Content Placeholder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5370" y="1379382"/>
                <a:ext cx="1097280" cy="400110"/>
              </a:xfrm>
              <a:prstGeom prst="rect">
                <a:avLst/>
              </a:prstGeom>
              <a:blipFill rotWithShape="0">
                <a:blip r:embed="rId10"/>
                <a:stretch>
                  <a:fillRect b="-9091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43526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0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10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0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10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0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10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000"/>
                            </p:stCondLst>
                            <p:childTnLst>
                              <p:par>
                                <p:cTn id="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10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2" grpId="0" animBg="1"/>
      <p:bldP spid="14" grpId="0" build="p"/>
      <p:bldP spid="17" grpId="0" build="p"/>
      <p:bldP spid="20" grpId="0" build="p"/>
      <p:bldP spid="29" grpId="0" build="p"/>
      <p:bldP spid="30" grpId="0" build="p"/>
      <p:bldP spid="31" grpId="0" build="p"/>
      <p:bldP spid="32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Freeform 17">
            <a:extLst>
              <a:ext uri="{FF2B5EF4-FFF2-40B4-BE49-F238E27FC236}">
                <a16:creationId xmlns:a16="http://schemas.microsoft.com/office/drawing/2014/main" xmlns="" id="{5E9DA42E-B221-4BBE-B651-F7171591BCD7}"/>
              </a:ext>
            </a:extLst>
          </p:cNvPr>
          <p:cNvSpPr>
            <a:spLocks/>
          </p:cNvSpPr>
          <p:nvPr/>
        </p:nvSpPr>
        <p:spPr bwMode="auto">
          <a:xfrm>
            <a:off x="2934788" y="5310570"/>
            <a:ext cx="1645920" cy="4572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8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 smtClean="0"/>
                  <a:t>Method 14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 smtClean="0"/>
                  <a:t> Example – 1(</a:t>
                </a:r>
                <a:r>
                  <a:rPr lang="en-US" b="0" dirty="0" smtClean="0">
                    <a:solidFill>
                      <a:srgbClr val="FF0000"/>
                    </a:solidFill>
                  </a:rPr>
                  <a:t>continue</a:t>
                </a:r>
                <a:r>
                  <a:rPr lang="en-US" dirty="0" smtClean="0"/>
                  <a:t>)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Content Placeholder 4"/>
          <p:cNvSpPr txBox="1">
            <a:spLocks/>
          </p:cNvSpPr>
          <p:nvPr/>
        </p:nvSpPr>
        <p:spPr>
          <a:xfrm>
            <a:off x="131180" y="863440"/>
            <a:ext cx="5005596" cy="523220"/>
          </a:xfrm>
          <a:prstGeom prst="rect">
            <a:avLst/>
          </a:prstGeom>
          <a:effectLst/>
        </p:spPr>
        <p:txBody>
          <a:bodyPr vert="horz" wrap="square" lIns="91440" tIns="45720" rIns="91440" bIns="45720" rtlCol="0">
            <a:sp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Wingdings 3" panose="05040102010807070707" pitchFamily="18" charset="2"/>
              <a:buNone/>
            </a:pPr>
            <a:r>
              <a:rPr lang="en-US" i="0" dirty="0" smtClean="0">
                <a:latin typeface="+mj-lt"/>
              </a:rPr>
              <a:t>F</a:t>
            </a:r>
            <a:r>
              <a:rPr lang="en-US" b="0" i="0" dirty="0" smtClean="0">
                <a:latin typeface="+mj-lt"/>
              </a:rPr>
              <a:t>rom the Region </a:t>
            </a:r>
            <a:r>
              <a:rPr lang="en-US" b="1" i="0" dirty="0" smtClean="0">
                <a:latin typeface="+mj-lt"/>
              </a:rPr>
              <a:t>R</a:t>
            </a:r>
            <a:r>
              <a:rPr lang="en-US" b="0" i="0" dirty="0" smtClean="0">
                <a:latin typeface="+mj-lt"/>
              </a:rPr>
              <a:t>,</a:t>
            </a:r>
            <a:endParaRPr lang="en-US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ontent Placeholder 4"/>
              <p:cNvSpPr txBox="1">
                <a:spLocks/>
              </p:cNvSpPr>
              <p:nvPr/>
            </p:nvSpPr>
            <p:spPr>
              <a:xfrm>
                <a:off x="131180" y="1538899"/>
                <a:ext cx="1097547" cy="523220"/>
              </a:xfrm>
              <a:prstGeom prst="rect">
                <a:avLst/>
              </a:prstGeom>
              <a:effectLst/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dirty="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dirty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Content Placeholder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180" y="1538899"/>
                <a:ext cx="1097547" cy="52322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Freeform 17">
            <a:extLst>
              <a:ext uri="{FF2B5EF4-FFF2-40B4-BE49-F238E27FC236}">
                <a16:creationId xmlns:a16="http://schemas.microsoft.com/office/drawing/2014/main" xmlns="" id="{5E9DA42E-B221-4BBE-B651-F7171591BCD7}"/>
              </a:ext>
            </a:extLst>
          </p:cNvPr>
          <p:cNvSpPr>
            <a:spLocks/>
          </p:cNvSpPr>
          <p:nvPr/>
        </p:nvSpPr>
        <p:spPr bwMode="auto">
          <a:xfrm>
            <a:off x="8986573" y="2448423"/>
            <a:ext cx="1463040" cy="36576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43" name="Freeform 17">
            <a:extLst>
              <a:ext uri="{FF2B5EF4-FFF2-40B4-BE49-F238E27FC236}">
                <a16:creationId xmlns:a16="http://schemas.microsoft.com/office/drawing/2014/main" xmlns="" id="{5E9DA42E-B221-4BBE-B651-F7171591BCD7}"/>
              </a:ext>
            </a:extLst>
          </p:cNvPr>
          <p:cNvSpPr>
            <a:spLocks/>
          </p:cNvSpPr>
          <p:nvPr/>
        </p:nvSpPr>
        <p:spPr bwMode="auto">
          <a:xfrm>
            <a:off x="8972285" y="4082962"/>
            <a:ext cx="1828800" cy="36576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8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Content Placeholder 4"/>
              <p:cNvSpPr txBox="1">
                <a:spLocks/>
              </p:cNvSpPr>
              <p:nvPr/>
            </p:nvSpPr>
            <p:spPr>
              <a:xfrm>
                <a:off x="1777500" y="1533844"/>
                <a:ext cx="2286000" cy="523220"/>
              </a:xfrm>
              <a:prstGeom prst="rect">
                <a:avLst/>
              </a:prstGeom>
              <a:effectLst/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0" dirty="0" smtClean="0">
                          <a:latin typeface="Cambria Math" panose="02040503050406030204" pitchFamily="18" charset="0"/>
                        </a:rPr>
                        <m:t>⇒</m:t>
                      </m:r>
                      <m:r>
                        <m:rPr>
                          <m:sty m:val="p"/>
                        </m:rPr>
                        <a:rPr lang="en-US" b="0" i="0" dirty="0" smtClean="0">
                          <a:latin typeface="Cambria Math" panose="02040503050406030204" pitchFamily="18" charset="0"/>
                        </a:rPr>
                        <m:t>r</m:t>
                      </m:r>
                      <m:r>
                        <a:rPr lang="en-US" b="0" i="0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dirty="0" smtClean="0">
                          <a:latin typeface="Cambria Math" panose="02040503050406030204" pitchFamily="18" charset="0"/>
                        </a:rPr>
                        <m:t>cos</m:t>
                      </m:r>
                      <m:r>
                        <a:rPr lang="en-US" b="0" i="0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l-G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θ</m:t>
                      </m:r>
                      <m:r>
                        <a:rPr lang="en-US" dirty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Content Placeholder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7500" y="1533844"/>
                <a:ext cx="2286000" cy="52322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Freeform 17">
            <a:extLst>
              <a:ext uri="{FF2B5EF4-FFF2-40B4-BE49-F238E27FC236}">
                <a16:creationId xmlns:a16="http://schemas.microsoft.com/office/drawing/2014/main" xmlns="" id="{5E9DA42E-B221-4BBE-B651-F7171591BCD7}"/>
              </a:ext>
            </a:extLst>
          </p:cNvPr>
          <p:cNvSpPr>
            <a:spLocks/>
          </p:cNvSpPr>
          <p:nvPr/>
        </p:nvSpPr>
        <p:spPr bwMode="auto">
          <a:xfrm>
            <a:off x="8972285" y="1626862"/>
            <a:ext cx="914400" cy="36576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49" name="Freeform 17">
            <a:extLst>
              <a:ext uri="{FF2B5EF4-FFF2-40B4-BE49-F238E27FC236}">
                <a16:creationId xmlns:a16="http://schemas.microsoft.com/office/drawing/2014/main" xmlns="" id="{5E9DA42E-B221-4BBE-B651-F7171591BCD7}"/>
              </a:ext>
            </a:extLst>
          </p:cNvPr>
          <p:cNvSpPr>
            <a:spLocks/>
          </p:cNvSpPr>
          <p:nvPr/>
        </p:nvSpPr>
        <p:spPr bwMode="auto">
          <a:xfrm>
            <a:off x="10582009" y="1626862"/>
            <a:ext cx="1371600" cy="36576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8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Content Placeholder 4"/>
              <p:cNvSpPr txBox="1">
                <a:spLocks/>
              </p:cNvSpPr>
              <p:nvPr/>
            </p:nvSpPr>
            <p:spPr>
              <a:xfrm>
                <a:off x="4612274" y="1533844"/>
                <a:ext cx="3383280" cy="523220"/>
              </a:xfrm>
              <a:prstGeom prst="rect">
                <a:avLst/>
              </a:prstGeom>
              <a:effectLst/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0" dirty="0" smtClean="0">
                          <a:latin typeface="Cambria Math" panose="02040503050406030204" pitchFamily="18" charset="0"/>
                        </a:rPr>
                        <m:t>⇒</m:t>
                      </m:r>
                      <m:r>
                        <m:rPr>
                          <m:sty m:val="p"/>
                        </m:rPr>
                        <a:rPr lang="en-US" b="0" i="0" dirty="0" smtClean="0">
                          <a:latin typeface="Cambria Math" panose="02040503050406030204" pitchFamily="18" charset="0"/>
                        </a:rPr>
                        <m:t>r</m:t>
                      </m:r>
                      <m:r>
                        <a:rPr lang="en-US" b="0" i="0" dirty="0" smtClean="0">
                          <a:latin typeface="Cambria Math" panose="02040503050406030204" pitchFamily="18" charset="0"/>
                        </a:rPr>
                        <m:t>=0 </m:t>
                      </m:r>
                      <m:r>
                        <m:rPr>
                          <m:sty m:val="p"/>
                        </m:rPr>
                        <a:rPr lang="en-US" b="0" i="0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or</m:t>
                      </m:r>
                      <m:r>
                        <a:rPr lang="en-US" b="0" i="0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dirty="0" smtClean="0">
                          <a:latin typeface="Cambria Math" panose="02040503050406030204" pitchFamily="18" charset="0"/>
                        </a:rPr>
                        <m:t>cos</m:t>
                      </m:r>
                      <m:r>
                        <a:rPr lang="en-US" b="0" i="0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l-G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θ</m:t>
                      </m:r>
                      <m:r>
                        <a:rPr lang="en-US" dirty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Content Placeholder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2274" y="1533844"/>
                <a:ext cx="3383280" cy="52322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Content Placeholder 4"/>
              <p:cNvSpPr txBox="1">
                <a:spLocks/>
              </p:cNvSpPr>
              <p:nvPr/>
            </p:nvSpPr>
            <p:spPr>
              <a:xfrm>
                <a:off x="8544328" y="1533844"/>
                <a:ext cx="3474720" cy="523220"/>
              </a:xfrm>
              <a:prstGeom prst="rect">
                <a:avLst/>
              </a:prstGeom>
              <a:effectLst/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0" dirty="0" smtClean="0">
                          <a:latin typeface="Cambria Math" panose="02040503050406030204" pitchFamily="18" charset="0"/>
                        </a:rPr>
                        <m:t>⇒</m:t>
                      </m:r>
                      <m:r>
                        <m:rPr>
                          <m:sty m:val="p"/>
                        </m:rPr>
                        <a:rPr lang="en-US" b="0" i="0" dirty="0" smtClean="0">
                          <a:latin typeface="Cambria Math" panose="02040503050406030204" pitchFamily="18" charset="0"/>
                        </a:rPr>
                        <m:t>r</m:t>
                      </m:r>
                      <m:r>
                        <a:rPr lang="en-US" b="0" i="0" dirty="0" smtClean="0">
                          <a:latin typeface="Cambria Math" panose="02040503050406030204" pitchFamily="18" charset="0"/>
                        </a:rPr>
                        <m:t>=0   </m:t>
                      </m:r>
                      <m:r>
                        <m:rPr>
                          <m:sty m:val="p"/>
                        </m:rPr>
                        <a:rPr lang="en-US" b="0" i="0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or</m:t>
                      </m:r>
                      <m:r>
                        <a:rPr lang="en-US" b="0" i="0" dirty="0" smtClean="0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m:rPr>
                          <m:sty m:val="p"/>
                        </m:rPr>
                        <a:rPr lang="el-G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θ</m:t>
                      </m:r>
                      <m:r>
                        <a:rPr lang="en-US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dirty="0" smtClean="0">
                          <a:latin typeface="Cambria Math" panose="02040503050406030204" pitchFamily="18" charset="0"/>
                        </a:rPr>
                        <m:t>π</m:t>
                      </m:r>
                      <m:r>
                        <a:rPr lang="en-US" b="0" i="0" dirty="0" smtClean="0">
                          <a:latin typeface="Cambria Math" panose="02040503050406030204" pitchFamily="18" charset="0"/>
                        </a:rPr>
                        <m:t>/2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Content Placeholder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4328" y="1533844"/>
                <a:ext cx="3474720" cy="52322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Content Placeholder 4"/>
              <p:cNvSpPr txBox="1">
                <a:spLocks/>
              </p:cNvSpPr>
              <p:nvPr/>
            </p:nvSpPr>
            <p:spPr>
              <a:xfrm>
                <a:off x="131180" y="2360460"/>
                <a:ext cx="1097547" cy="523220"/>
              </a:xfrm>
              <a:prstGeom prst="rect">
                <a:avLst/>
              </a:prstGeom>
              <a:effectLst/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dirty="0" smtClean="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dirty="0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Content Placeholder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180" y="2360460"/>
                <a:ext cx="1097547" cy="523220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ontent Placeholder 4"/>
              <p:cNvSpPr txBox="1">
                <a:spLocks/>
              </p:cNvSpPr>
              <p:nvPr/>
            </p:nvSpPr>
            <p:spPr>
              <a:xfrm>
                <a:off x="1777500" y="2355405"/>
                <a:ext cx="2286000" cy="523220"/>
              </a:xfrm>
              <a:prstGeom prst="rect">
                <a:avLst/>
              </a:prstGeom>
              <a:effectLst/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0" dirty="0" smtClean="0">
                          <a:latin typeface="Cambria Math" panose="02040503050406030204" pitchFamily="18" charset="0"/>
                        </a:rPr>
                        <m:t>⇒</m:t>
                      </m:r>
                      <m:r>
                        <m:rPr>
                          <m:sty m:val="p"/>
                        </m:rPr>
                        <a:rPr lang="en-US" b="0" i="0" dirty="0" smtClean="0">
                          <a:latin typeface="Cambria Math" panose="02040503050406030204" pitchFamily="18" charset="0"/>
                        </a:rPr>
                        <m:t>r</m:t>
                      </m:r>
                      <m:r>
                        <a:rPr lang="en-US" b="0" i="0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dirty="0" smtClean="0">
                          <a:latin typeface="Cambria Math" panose="02040503050406030204" pitchFamily="18" charset="0"/>
                        </a:rPr>
                        <m:t>cos</m:t>
                      </m:r>
                      <m:r>
                        <a:rPr lang="en-US" b="0" i="0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l-G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θ</m:t>
                      </m:r>
                      <m:r>
                        <a:rPr lang="en-US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0" dirty="0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Content Placeholder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7500" y="2355405"/>
                <a:ext cx="2286000" cy="523220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Freeform 17">
            <a:extLst>
              <a:ext uri="{FF2B5EF4-FFF2-40B4-BE49-F238E27FC236}">
                <a16:creationId xmlns:a16="http://schemas.microsoft.com/office/drawing/2014/main" xmlns="" id="{5E9DA42E-B221-4BBE-B651-F7171591BCD7}"/>
              </a:ext>
            </a:extLst>
          </p:cNvPr>
          <p:cNvSpPr>
            <a:spLocks/>
          </p:cNvSpPr>
          <p:nvPr/>
        </p:nvSpPr>
        <p:spPr bwMode="auto">
          <a:xfrm>
            <a:off x="10628130" y="3255696"/>
            <a:ext cx="914400" cy="36576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8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Content Placeholder 4"/>
              <p:cNvSpPr txBox="1">
                <a:spLocks/>
              </p:cNvSpPr>
              <p:nvPr/>
            </p:nvSpPr>
            <p:spPr>
              <a:xfrm>
                <a:off x="4612274" y="2355405"/>
                <a:ext cx="3383280" cy="523220"/>
              </a:xfrm>
              <a:prstGeom prst="rect">
                <a:avLst/>
              </a:prstGeom>
              <a:effectLst/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0" dirty="0" smtClean="0">
                          <a:latin typeface="Cambria Math" panose="02040503050406030204" pitchFamily="18" charset="0"/>
                        </a:rPr>
                        <m:t>⇒</m:t>
                      </m:r>
                      <m:r>
                        <m:rPr>
                          <m:sty m:val="p"/>
                        </m:rPr>
                        <a:rPr lang="en-US" b="0" i="0" dirty="0" smtClean="0">
                          <a:latin typeface="Cambria Math" panose="02040503050406030204" pitchFamily="18" charset="0"/>
                        </a:rPr>
                        <m:t>r</m:t>
                      </m:r>
                      <m:r>
                        <a:rPr lang="en-US" b="0" i="0" dirty="0" smtClean="0">
                          <a:latin typeface="Cambria Math" panose="02040503050406030204" pitchFamily="18" charset="0"/>
                        </a:rPr>
                        <m:t>=1/</m:t>
                      </m:r>
                      <m:r>
                        <m:rPr>
                          <m:sty m:val="p"/>
                        </m:rPr>
                        <a:rPr lang="en-US" b="0" i="0" dirty="0" smtClean="0">
                          <a:latin typeface="Cambria Math" panose="02040503050406030204" pitchFamily="18" charset="0"/>
                        </a:rPr>
                        <m:t>cos</m:t>
                      </m:r>
                      <m:r>
                        <a:rPr lang="en-US" b="0" i="0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l-G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θ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Content Placeholder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2274" y="2355405"/>
                <a:ext cx="3383280" cy="523220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Content Placeholder 4"/>
              <p:cNvSpPr txBox="1">
                <a:spLocks/>
              </p:cNvSpPr>
              <p:nvPr/>
            </p:nvSpPr>
            <p:spPr>
              <a:xfrm>
                <a:off x="8544328" y="2355405"/>
                <a:ext cx="3474720" cy="523220"/>
              </a:xfrm>
              <a:prstGeom prst="rect">
                <a:avLst/>
              </a:prstGeom>
              <a:effectLst/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0" dirty="0" smtClean="0">
                          <a:latin typeface="Cambria Math" panose="02040503050406030204" pitchFamily="18" charset="0"/>
                        </a:rPr>
                        <m:t>⇒</m:t>
                      </m:r>
                      <m:r>
                        <m:rPr>
                          <m:sty m:val="p"/>
                        </m:rPr>
                        <a:rPr lang="en-US" b="0" i="0" dirty="0" smtClean="0">
                          <a:latin typeface="Cambria Math" panose="02040503050406030204" pitchFamily="18" charset="0"/>
                        </a:rPr>
                        <m:t>r</m:t>
                      </m:r>
                      <m:r>
                        <a:rPr lang="en-US" b="0" i="0" dirty="0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sec</m:t>
                          </m:r>
                        </m:fName>
                        <m:e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θ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Content Placeholder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4328" y="2355405"/>
                <a:ext cx="3474720" cy="523220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Content Placeholder 4"/>
              <p:cNvSpPr txBox="1">
                <a:spLocks/>
              </p:cNvSpPr>
              <p:nvPr/>
            </p:nvSpPr>
            <p:spPr>
              <a:xfrm>
                <a:off x="131180" y="3182021"/>
                <a:ext cx="1097547" cy="523220"/>
              </a:xfrm>
              <a:prstGeom prst="rect">
                <a:avLst/>
              </a:prstGeom>
              <a:effectLst/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dirty="0" smtClean="0"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dirty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Content Placeholder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180" y="3182021"/>
                <a:ext cx="1097547" cy="523220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Content Placeholder 4"/>
              <p:cNvSpPr txBox="1">
                <a:spLocks/>
              </p:cNvSpPr>
              <p:nvPr/>
            </p:nvSpPr>
            <p:spPr>
              <a:xfrm>
                <a:off x="1777500" y="3176966"/>
                <a:ext cx="2286000" cy="523220"/>
              </a:xfrm>
              <a:prstGeom prst="rect">
                <a:avLst/>
              </a:prstGeom>
              <a:effectLst/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0" dirty="0" smtClean="0">
                          <a:latin typeface="Cambria Math" panose="02040503050406030204" pitchFamily="18" charset="0"/>
                        </a:rPr>
                        <m:t>⇒</m:t>
                      </m:r>
                      <m:r>
                        <m:rPr>
                          <m:sty m:val="p"/>
                        </m:rPr>
                        <a:rPr lang="en-US" b="0" i="0" dirty="0" smtClean="0">
                          <a:latin typeface="Cambria Math" panose="02040503050406030204" pitchFamily="18" charset="0"/>
                        </a:rPr>
                        <m:t>r</m:t>
                      </m:r>
                      <m:r>
                        <a:rPr lang="en-US" b="0" i="0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dirty="0" smtClean="0">
                          <a:latin typeface="Cambria Math" panose="02040503050406030204" pitchFamily="18" charset="0"/>
                        </a:rPr>
                        <m:t>sin</m:t>
                      </m:r>
                      <m:r>
                        <a:rPr lang="en-US" b="0" i="0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l-G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θ</m:t>
                      </m:r>
                      <m:r>
                        <a:rPr lang="en-US" dirty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Content Placeholder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7500" y="3176966"/>
                <a:ext cx="2286000" cy="523220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Content Placeholder 4"/>
              <p:cNvSpPr txBox="1">
                <a:spLocks/>
              </p:cNvSpPr>
              <p:nvPr/>
            </p:nvSpPr>
            <p:spPr>
              <a:xfrm>
                <a:off x="4612274" y="3176966"/>
                <a:ext cx="3383280" cy="523220"/>
              </a:xfrm>
              <a:prstGeom prst="rect">
                <a:avLst/>
              </a:prstGeom>
              <a:effectLst/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0" dirty="0" smtClean="0">
                          <a:latin typeface="Cambria Math" panose="02040503050406030204" pitchFamily="18" charset="0"/>
                        </a:rPr>
                        <m:t>⇒</m:t>
                      </m:r>
                      <m:r>
                        <m:rPr>
                          <m:sty m:val="p"/>
                        </m:rPr>
                        <a:rPr lang="en-US" b="0" i="0" dirty="0" smtClean="0">
                          <a:latin typeface="Cambria Math" panose="02040503050406030204" pitchFamily="18" charset="0"/>
                        </a:rPr>
                        <m:t>r</m:t>
                      </m:r>
                      <m:r>
                        <a:rPr lang="en-US" b="0" i="0" dirty="0" smtClean="0">
                          <a:latin typeface="Cambria Math" panose="02040503050406030204" pitchFamily="18" charset="0"/>
                        </a:rPr>
                        <m:t>=0 </m:t>
                      </m:r>
                      <m:r>
                        <m:rPr>
                          <m:sty m:val="p"/>
                        </m:rPr>
                        <a:rPr lang="en-US" b="0" i="0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or</m:t>
                      </m:r>
                      <m:r>
                        <a:rPr lang="en-US" b="0" i="0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dirty="0" smtClean="0">
                          <a:latin typeface="Cambria Math" panose="02040503050406030204" pitchFamily="18" charset="0"/>
                        </a:rPr>
                        <m:t>sin</m:t>
                      </m:r>
                      <m:r>
                        <a:rPr lang="en-US" b="0" i="0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l-G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θ</m:t>
                      </m:r>
                      <m:r>
                        <a:rPr lang="en-US" dirty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Content Placeholder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2274" y="3176966"/>
                <a:ext cx="3383280" cy="523220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Content Placeholder 4"/>
              <p:cNvSpPr txBox="1">
                <a:spLocks/>
              </p:cNvSpPr>
              <p:nvPr/>
            </p:nvSpPr>
            <p:spPr>
              <a:xfrm>
                <a:off x="8544328" y="3176966"/>
                <a:ext cx="3474720" cy="523220"/>
              </a:xfrm>
              <a:prstGeom prst="rect">
                <a:avLst/>
              </a:prstGeom>
              <a:effectLst/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0" dirty="0" smtClean="0">
                          <a:latin typeface="Cambria Math" panose="02040503050406030204" pitchFamily="18" charset="0"/>
                        </a:rPr>
                        <m:t>⇒</m:t>
                      </m:r>
                      <m:r>
                        <m:rPr>
                          <m:sty m:val="p"/>
                        </m:rPr>
                        <a:rPr lang="en-US" b="0" i="0" dirty="0" smtClean="0">
                          <a:latin typeface="Cambria Math" panose="02040503050406030204" pitchFamily="18" charset="0"/>
                        </a:rPr>
                        <m:t>r</m:t>
                      </m:r>
                      <m:r>
                        <a:rPr lang="en-US" b="0" i="0" dirty="0" smtClean="0">
                          <a:latin typeface="Cambria Math" panose="02040503050406030204" pitchFamily="18" charset="0"/>
                        </a:rPr>
                        <m:t>=0   </m:t>
                      </m:r>
                      <m:r>
                        <m:rPr>
                          <m:sty m:val="p"/>
                        </m:rPr>
                        <a:rPr lang="en-US" b="0" i="0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or</m:t>
                      </m:r>
                      <m:r>
                        <a:rPr lang="en-US" b="0" i="0" dirty="0" smtClean="0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m:rPr>
                          <m:sty m:val="p"/>
                        </m:rPr>
                        <a:rPr lang="el-G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θ</m:t>
                      </m:r>
                      <m:r>
                        <a:rPr lang="en-US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0" dirty="0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Content Placeholder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4328" y="3176966"/>
                <a:ext cx="3474720" cy="523220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Content Placeholder 4"/>
              <p:cNvSpPr txBox="1">
                <a:spLocks/>
              </p:cNvSpPr>
              <p:nvPr/>
            </p:nvSpPr>
            <p:spPr>
              <a:xfrm>
                <a:off x="131180" y="4003582"/>
                <a:ext cx="1097547" cy="523220"/>
              </a:xfrm>
              <a:prstGeom prst="rect">
                <a:avLst/>
              </a:prstGeom>
              <a:effectLst/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dirty="0" smtClean="0"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0" dirty="0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Content Placeholder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180" y="4003582"/>
                <a:ext cx="1097547" cy="523220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Content Placeholder 4"/>
              <p:cNvSpPr txBox="1">
                <a:spLocks/>
              </p:cNvSpPr>
              <p:nvPr/>
            </p:nvSpPr>
            <p:spPr>
              <a:xfrm>
                <a:off x="1777500" y="3998527"/>
                <a:ext cx="2286000" cy="523220"/>
              </a:xfrm>
              <a:prstGeom prst="rect">
                <a:avLst/>
              </a:prstGeom>
              <a:effectLst/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0" dirty="0" smtClean="0">
                          <a:latin typeface="Cambria Math" panose="02040503050406030204" pitchFamily="18" charset="0"/>
                        </a:rPr>
                        <m:t>⇒</m:t>
                      </m:r>
                      <m:r>
                        <m:rPr>
                          <m:sty m:val="p"/>
                        </m:rPr>
                        <a:rPr lang="en-US" b="0" i="0" dirty="0" smtClean="0">
                          <a:latin typeface="Cambria Math" panose="02040503050406030204" pitchFamily="18" charset="0"/>
                        </a:rPr>
                        <m:t>r</m:t>
                      </m:r>
                      <m:r>
                        <a:rPr lang="en-US" b="0" i="0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dirty="0" smtClean="0">
                          <a:latin typeface="Cambria Math" panose="02040503050406030204" pitchFamily="18" charset="0"/>
                        </a:rPr>
                        <m:t>sin</m:t>
                      </m:r>
                      <m:r>
                        <a:rPr lang="en-US" b="0" i="0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l-G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θ</m:t>
                      </m:r>
                      <m:r>
                        <a:rPr lang="en-US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0" dirty="0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1" name="Content Placeholder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7500" y="3998527"/>
                <a:ext cx="2286000" cy="523220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Content Placeholder 4"/>
              <p:cNvSpPr txBox="1">
                <a:spLocks/>
              </p:cNvSpPr>
              <p:nvPr/>
            </p:nvSpPr>
            <p:spPr>
              <a:xfrm>
                <a:off x="4612274" y="3998527"/>
                <a:ext cx="3383280" cy="523220"/>
              </a:xfrm>
              <a:prstGeom prst="rect">
                <a:avLst/>
              </a:prstGeom>
              <a:effectLst/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0" dirty="0" smtClean="0">
                          <a:latin typeface="Cambria Math" panose="02040503050406030204" pitchFamily="18" charset="0"/>
                        </a:rPr>
                        <m:t>⇒</m:t>
                      </m:r>
                      <m:r>
                        <m:rPr>
                          <m:sty m:val="p"/>
                        </m:rPr>
                        <a:rPr lang="en-US" b="0" i="0" dirty="0" smtClean="0">
                          <a:latin typeface="Cambria Math" panose="02040503050406030204" pitchFamily="18" charset="0"/>
                        </a:rPr>
                        <m:t>r</m:t>
                      </m:r>
                      <m:r>
                        <a:rPr lang="en-US" b="0" i="0" dirty="0" smtClean="0">
                          <a:latin typeface="Cambria Math" panose="02040503050406030204" pitchFamily="18" charset="0"/>
                        </a:rPr>
                        <m:t>=1/</m:t>
                      </m:r>
                      <m:r>
                        <m:rPr>
                          <m:sty m:val="p"/>
                        </m:rPr>
                        <a:rPr lang="en-US" b="0" i="0" dirty="0" smtClean="0">
                          <a:latin typeface="Cambria Math" panose="02040503050406030204" pitchFamily="18" charset="0"/>
                        </a:rPr>
                        <m:t>sin</m:t>
                      </m:r>
                      <m:r>
                        <a:rPr lang="en-US" b="0" i="0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l-G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θ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5" name="Content Placeholder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2274" y="3998527"/>
                <a:ext cx="3383280" cy="523220"/>
              </a:xfrm>
              <a:prstGeom prst="rect">
                <a:avLst/>
              </a:prstGeom>
              <a:blipFill rotWithShape="0">
                <a:blip r:embed="rId17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Content Placeholder 4"/>
              <p:cNvSpPr txBox="1">
                <a:spLocks/>
              </p:cNvSpPr>
              <p:nvPr/>
            </p:nvSpPr>
            <p:spPr>
              <a:xfrm>
                <a:off x="8544328" y="3998527"/>
                <a:ext cx="3474720" cy="523220"/>
              </a:xfrm>
              <a:prstGeom prst="rect">
                <a:avLst/>
              </a:prstGeom>
              <a:effectLst/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0" dirty="0" smtClean="0">
                          <a:latin typeface="Cambria Math" panose="02040503050406030204" pitchFamily="18" charset="0"/>
                        </a:rPr>
                        <m:t>⇒</m:t>
                      </m:r>
                      <m:r>
                        <m:rPr>
                          <m:sty m:val="p"/>
                        </m:rPr>
                        <a:rPr lang="en-US" b="0" i="0" dirty="0" smtClean="0">
                          <a:latin typeface="Cambria Math" panose="02040503050406030204" pitchFamily="18" charset="0"/>
                        </a:rPr>
                        <m:t>r</m:t>
                      </m:r>
                      <m:r>
                        <a:rPr lang="en-US" b="0" i="0" dirty="0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cosec</m:t>
                          </m:r>
                        </m:fName>
                        <m:e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θ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7" name="Content Placeholder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4328" y="3998527"/>
                <a:ext cx="3474720" cy="523220"/>
              </a:xfrm>
              <a:prstGeom prst="rect">
                <a:avLst/>
              </a:prstGeom>
              <a:blipFill rotWithShape="0">
                <a:blip r:embed="rId18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Content Placeholder 4"/>
              <p:cNvSpPr txBox="1">
                <a:spLocks/>
              </p:cNvSpPr>
              <p:nvPr/>
            </p:nvSpPr>
            <p:spPr>
              <a:xfrm>
                <a:off x="131180" y="5281994"/>
                <a:ext cx="2377440" cy="523220"/>
              </a:xfrm>
              <a:prstGeom prst="rect">
                <a:avLst/>
              </a:prstGeom>
              <a:effectLst/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b="0" i="0" dirty="0" smtClean="0">
                    <a:latin typeface="+mj-lt"/>
                  </a:rPr>
                  <a:t>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f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y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2" name="Content Placeholder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180" y="5281994"/>
                <a:ext cx="2377440" cy="523220"/>
              </a:xfrm>
              <a:prstGeom prst="rect">
                <a:avLst/>
              </a:prstGeom>
              <a:blipFill rotWithShape="0">
                <a:blip r:embed="rId19"/>
                <a:stretch>
                  <a:fillRect l="-5385" t="-11628" b="-31395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Content Placeholder 4"/>
              <p:cNvSpPr txBox="1">
                <a:spLocks/>
              </p:cNvSpPr>
              <p:nvPr/>
            </p:nvSpPr>
            <p:spPr>
              <a:xfrm>
                <a:off x="2508620" y="5281994"/>
                <a:ext cx="2194560" cy="523220"/>
              </a:xfrm>
              <a:prstGeom prst="rect">
                <a:avLst/>
              </a:prstGeom>
              <a:effectLst/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⇒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f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r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θ</m:t>
                          </m:r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3" name="Content Placeholder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8620" y="5281994"/>
                <a:ext cx="2194560" cy="523220"/>
              </a:xfrm>
              <a:prstGeom prst="rect">
                <a:avLst/>
              </a:prstGeom>
              <a:blipFill rotWithShape="0">
                <a:blip r:embed="rId20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01346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000"/>
                                        <p:tgtEl>
                                          <p:spTgt spid="4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000"/>
                                        <p:tgtEl>
                                          <p:spTgt spid="4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10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10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10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10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1000"/>
                                        <p:tgtEl>
                                          <p:spTgt spid="4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10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10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10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10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000"/>
                            </p:stCondLst>
                            <p:childTnLst>
                              <p:par>
                                <p:cTn id="7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1000"/>
                                        <p:tgtEl>
                                          <p:spTgt spid="5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10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10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10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10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1000"/>
                                        <p:tgtEl>
                                          <p:spTgt spid="4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100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1000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1000"/>
                                        <p:tgtEl>
                                          <p:spTgt spid="5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build="p" animBg="1"/>
      <p:bldP spid="16" grpId="0" build="p"/>
      <p:bldP spid="42" grpId="0" build="p" animBg="1"/>
      <p:bldP spid="43" grpId="0" build="p" animBg="1"/>
      <p:bldP spid="24" grpId="0" build="p"/>
      <p:bldP spid="48" grpId="0" build="p" animBg="1"/>
      <p:bldP spid="49" grpId="0" build="p" animBg="1"/>
      <p:bldP spid="26" grpId="0" build="p"/>
      <p:bldP spid="27" grpId="0" build="p"/>
      <p:bldP spid="28" grpId="0" build="p"/>
      <p:bldP spid="29" grpId="0" build="p"/>
      <p:bldP spid="50" grpId="0" build="p" animBg="1"/>
      <p:bldP spid="30" grpId="0" build="p"/>
      <p:bldP spid="31" grpId="0" build="p"/>
      <p:bldP spid="32" grpId="0" build="p"/>
      <p:bldP spid="33" grpId="0" build="p"/>
      <p:bldP spid="35" grpId="0" build="p"/>
      <p:bldP spid="36" grpId="0" build="p"/>
      <p:bldP spid="38" grpId="0" build="p"/>
      <p:bldP spid="41" grpId="0" build="p"/>
      <p:bldP spid="45" grpId="0" build="p"/>
      <p:bldP spid="47" grpId="0" build="p"/>
      <p:bldP spid="52" grpId="0" build="p"/>
      <p:bldP spid="5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Method 14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Example – 1(</a:t>
                </a:r>
                <a:r>
                  <a:rPr lang="en-US" b="0" dirty="0">
                    <a:solidFill>
                      <a:srgbClr val="FF0000"/>
                    </a:solidFill>
                  </a:rPr>
                  <a:t>continue</a:t>
                </a:r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4"/>
              <p:cNvSpPr txBox="1">
                <a:spLocks/>
              </p:cNvSpPr>
              <p:nvPr/>
            </p:nvSpPr>
            <p:spPr>
              <a:xfrm>
                <a:off x="105976" y="856162"/>
                <a:ext cx="5852160" cy="1389932"/>
              </a:xfrm>
              <a:prstGeom prst="rect">
                <a:avLst/>
              </a:prstGeom>
              <a:effectLst/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ctrlPr>
                            <a:rPr lang="en-US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r>
                            <a:rPr lang="en-US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nary>
                            <m:naryPr>
                              <m:limLoc m:val="undOvr"/>
                              <m:ctrlPr>
                                <a:rPr lang="en-US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dx</m:t>
                              </m:r>
                              <m:r>
                                <a:rPr lang="en-US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dy</m:t>
                              </m:r>
                            </m:e>
                          </m:nary>
                        </m:e>
                      </m:nary>
                      <m:r>
                        <a:rPr lang="en-US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∬"/>
                          <m:limLoc m:val="undOvr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G</m:t>
                          </m:r>
                        </m:sub>
                        <m:sup>
                          <m:r>
                            <a:rPr lang="en-US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h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m:rPr>
                                  <m:nor/>
                                </m:rPr>
                                <a:rPr lang="el-GR" dirty="0"/>
                                <m:t>θ</m:t>
                              </m:r>
                            </m:e>
                          </m:d>
                          <m:r>
                            <a:rPr lang="el-GR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b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𝐫</m:t>
                          </m:r>
                          <m:r>
                            <a:rPr lang="el-GR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dr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m:rPr>
                              <m:nor/>
                            </m:rPr>
                            <a:rPr lang="el-GR" dirty="0"/>
                            <m:t>θ</m:t>
                          </m:r>
                        </m:e>
                      </m:nary>
                    </m:oMath>
                  </m:oMathPara>
                </a14:m>
                <a:endParaRPr lang="en-US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4" name="Content Placeholder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976" y="856162"/>
                <a:ext cx="5852160" cy="138993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7396" y="917955"/>
            <a:ext cx="5486400" cy="54864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7396" y="917955"/>
            <a:ext cx="5486400" cy="5486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" name="Content Placeholder 4"/>
              <p:cNvSpPr txBox="1">
                <a:spLocks/>
              </p:cNvSpPr>
              <p:nvPr/>
            </p:nvSpPr>
            <p:spPr>
              <a:xfrm>
                <a:off x="11058542" y="6000829"/>
                <a:ext cx="1097280" cy="400110"/>
              </a:xfrm>
              <a:prstGeom prst="rect">
                <a:avLst/>
              </a:prstGeom>
              <a:effectLst/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000" b="1" i="0" spc="3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𝐱</m:t>
                      </m:r>
                      <m:r>
                        <a:rPr lang="en-US" sz="2000" b="1" i="0" spc="3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b="1" i="0" spc="3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sz="2000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2" name="Content Placeholder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58542" y="6000829"/>
                <a:ext cx="1097280" cy="40011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ontent Placeholder 4"/>
              <p:cNvSpPr txBox="1">
                <a:spLocks/>
              </p:cNvSpPr>
              <p:nvPr/>
            </p:nvSpPr>
            <p:spPr>
              <a:xfrm>
                <a:off x="6447396" y="6000829"/>
                <a:ext cx="1066704" cy="400110"/>
              </a:xfrm>
              <a:prstGeom prst="rect">
                <a:avLst/>
              </a:prstGeom>
              <a:effectLst/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000" b="1" i="0" spc="3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𝐱</m:t>
                      </m:r>
                      <m:r>
                        <a:rPr lang="en-US" sz="2000" b="1" i="0" spc="3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b="1" i="0" spc="3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sz="2000" b="1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23" name="Content Placeholder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7396" y="6000829"/>
                <a:ext cx="1066704" cy="400110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ontent Placeholder 4"/>
              <p:cNvSpPr txBox="1">
                <a:spLocks/>
              </p:cNvSpPr>
              <p:nvPr/>
            </p:nvSpPr>
            <p:spPr>
              <a:xfrm>
                <a:off x="6316810" y="5208279"/>
                <a:ext cx="1005840" cy="400110"/>
              </a:xfrm>
              <a:prstGeom prst="rect">
                <a:avLst/>
              </a:prstGeom>
              <a:effectLst/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000" b="1" i="0" spc="3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𝐲</m:t>
                      </m:r>
                      <m:r>
                        <a:rPr lang="en-US" sz="2000" b="1" i="0" spc="3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b="1" i="0" spc="3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sz="2000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5" name="Content Placeholder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6810" y="5208279"/>
                <a:ext cx="1005840" cy="400110"/>
              </a:xfrm>
              <a:prstGeom prst="rect">
                <a:avLst/>
              </a:prstGeom>
              <a:blipFill rotWithShape="0">
                <a:blip r:embed="rId8"/>
                <a:stretch>
                  <a:fillRect b="-9091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Content Placeholder 4"/>
              <p:cNvSpPr txBox="1">
                <a:spLocks/>
              </p:cNvSpPr>
              <p:nvPr/>
            </p:nvSpPr>
            <p:spPr>
              <a:xfrm>
                <a:off x="6225370" y="1379382"/>
                <a:ext cx="1097280" cy="400110"/>
              </a:xfrm>
              <a:prstGeom prst="rect">
                <a:avLst/>
              </a:prstGeom>
              <a:effectLst/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000" b="1" i="0" spc="30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𝐲</m:t>
                      </m:r>
                      <m:r>
                        <a:rPr lang="en-US" sz="2000" b="1" i="0" spc="30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b="1" i="0" spc="30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sz="2000" b="1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26" name="Content Placeholder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5370" y="1379382"/>
                <a:ext cx="1097280" cy="400110"/>
              </a:xfrm>
              <a:prstGeom prst="rect">
                <a:avLst/>
              </a:prstGeom>
              <a:blipFill rotWithShape="0">
                <a:blip r:embed="rId9"/>
                <a:stretch>
                  <a:fillRect b="-9091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Connector 9"/>
          <p:cNvCxnSpPr/>
          <p:nvPr/>
        </p:nvCxnSpPr>
        <p:spPr>
          <a:xfrm flipV="1">
            <a:off x="7386578" y="3657739"/>
            <a:ext cx="3748147" cy="1931600"/>
          </a:xfrm>
          <a:prstGeom prst="line">
            <a:avLst/>
          </a:prstGeom>
          <a:ln w="76200">
            <a:solidFill>
              <a:srgbClr val="FFFF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V="1">
            <a:off x="7386578" y="1866900"/>
            <a:ext cx="2100322" cy="3725855"/>
          </a:xfrm>
          <a:prstGeom prst="line">
            <a:avLst/>
          </a:prstGeom>
          <a:ln w="76200">
            <a:solidFill>
              <a:srgbClr val="FFFF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Content Placeholder 4"/>
              <p:cNvSpPr txBox="1">
                <a:spLocks/>
              </p:cNvSpPr>
              <p:nvPr/>
            </p:nvSpPr>
            <p:spPr>
              <a:xfrm>
                <a:off x="105976" y="2391055"/>
                <a:ext cx="4315348" cy="1275798"/>
              </a:xfrm>
              <a:prstGeom prst="rect">
                <a:avLst/>
              </a:prstGeom>
              <a:effectLst/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∬"/>
                          <m:limLoc m:val="undOvr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G</m:t>
                              </m:r>
                            </m:e>
                            <m:sub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  <m:sup>
                          <m:r>
                            <a:rPr lang="en-US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US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r</m:t>
                          </m:r>
                          <m:r>
                            <a:rPr lang="en-US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 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dr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m:rPr>
                              <m:nor/>
                            </m:rPr>
                            <a:rPr lang="el-GR" dirty="0"/>
                            <m:t>θ</m:t>
                          </m:r>
                        </m:e>
                      </m:nary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∬"/>
                          <m:limLoc m:val="undOvr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G</m:t>
                              </m:r>
                            </m:e>
                            <m:sub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  <m:sup>
                          <m:r>
                            <a:rPr lang="en-US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US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r</m:t>
                          </m:r>
                          <m:r>
                            <a:rPr lang="en-US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 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dr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m:rPr>
                              <m:nor/>
                            </m:rPr>
                            <a:rPr lang="el-GR" dirty="0"/>
                            <m:t>θ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Content Placeholder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976" y="2391055"/>
                <a:ext cx="4315348" cy="1275798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ontent Placeholder 4"/>
              <p:cNvSpPr txBox="1">
                <a:spLocks/>
              </p:cNvSpPr>
              <p:nvPr/>
            </p:nvSpPr>
            <p:spPr>
              <a:xfrm>
                <a:off x="105976" y="3811814"/>
                <a:ext cx="3348424" cy="1411027"/>
              </a:xfrm>
              <a:prstGeom prst="rect">
                <a:avLst/>
              </a:prstGeom>
              <a:effectLst/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US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π</m:t>
                          </m:r>
                          <m:r>
                            <a:rPr lang="en-US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/4</m:t>
                          </m:r>
                        </m:sup>
                        <m:e>
                          <m:r>
                            <a:rPr lang="en-US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nary>
                            <m:naryPr>
                              <m:limLoc m:val="undOvr"/>
                              <m:ctrlPr>
                                <a:rPr lang="en-US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sec</m:t>
                              </m:r>
                              <m:r>
                                <a:rPr lang="en-US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θ</m:t>
                              </m:r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lang="en-US" i="1" dirty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r</m:t>
                              </m:r>
                              <m:r>
                                <a:rPr lang="en-US" i="1" dirty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dr</m:t>
                              </m:r>
                              <m:r>
                                <a:rPr lang="en-US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  <m:r>
                                <m:rPr>
                                  <m:nor/>
                                </m:rPr>
                                <a:rPr lang="el-GR" dirty="0">
                                  <a:solidFill>
                                    <a:schemeClr val="accent4"/>
                                  </a:solidFill>
                                </a:rPr>
                                <m:t>θ</m:t>
                              </m:r>
                            </m:e>
                          </m:nary>
                        </m:e>
                      </m:nary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Content Placeholder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976" y="3811814"/>
                <a:ext cx="3348424" cy="1411027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Content Placeholder 4"/>
              <p:cNvSpPr txBox="1">
                <a:spLocks/>
              </p:cNvSpPr>
              <p:nvPr/>
            </p:nvSpPr>
            <p:spPr>
              <a:xfrm rot="5400000">
                <a:off x="10701145" y="3457684"/>
                <a:ext cx="1623654" cy="400110"/>
              </a:xfrm>
              <a:prstGeom prst="rect">
                <a:avLst/>
              </a:prstGeom>
              <a:effectLst/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000" b="1" i="0" spc="3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𝐫</m:t>
                      </m:r>
                      <m:r>
                        <a:rPr lang="en-US" sz="2000" b="1" i="0" spc="3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b="1" i="0" spc="3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𝐬𝐞𝐜</m:t>
                      </m:r>
                      <m:r>
                        <a:rPr lang="en-US" sz="2000" b="1" i="0" spc="3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000" b="1" i="0" spc="3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𝛉</m:t>
                      </m:r>
                      <m:r>
                        <a:rPr lang="en-US" sz="2000" b="1" i="0" spc="3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000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0" name="Content Placeholder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10701145" y="3457684"/>
                <a:ext cx="1623654" cy="400110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Content Placeholder 4"/>
              <p:cNvSpPr txBox="1">
                <a:spLocks/>
              </p:cNvSpPr>
              <p:nvPr/>
            </p:nvSpPr>
            <p:spPr>
              <a:xfrm>
                <a:off x="8675073" y="1379382"/>
                <a:ext cx="1623654" cy="400110"/>
              </a:xfrm>
              <a:prstGeom prst="rect">
                <a:avLst/>
              </a:prstGeom>
              <a:effectLst/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000" b="1" i="0" spc="30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𝐫</m:t>
                      </m:r>
                      <m:r>
                        <a:rPr lang="en-US" sz="2000" b="1" i="0" spc="30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b="1" i="0" spc="30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𝐜𝐨𝐬𝐞𝐜</m:t>
                      </m:r>
                      <m:r>
                        <a:rPr lang="en-US" sz="2000" b="1" i="0" spc="30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000" b="1" i="0" spc="30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𝛉</m:t>
                      </m:r>
                      <m:r>
                        <a:rPr lang="en-US" sz="2000" b="1" i="0" spc="30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000" b="1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31" name="Content Placeholder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5073" y="1379382"/>
                <a:ext cx="1623654" cy="400110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Freeform 17">
            <a:extLst>
              <a:ext uri="{FF2B5EF4-FFF2-40B4-BE49-F238E27FC236}">
                <a16:creationId xmlns:a16="http://schemas.microsoft.com/office/drawing/2014/main" xmlns="" id="{5E9DA42E-B221-4BBE-B651-F7171591BCD7}"/>
              </a:ext>
            </a:extLst>
          </p:cNvPr>
          <p:cNvSpPr>
            <a:spLocks/>
          </p:cNvSpPr>
          <p:nvPr/>
        </p:nvSpPr>
        <p:spPr bwMode="auto">
          <a:xfrm>
            <a:off x="3922425" y="5589349"/>
            <a:ext cx="2034513" cy="822960"/>
          </a:xfrm>
          <a:prstGeom prst="round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</a:rPr>
              <a:t>……</a:t>
            </a:r>
            <a:endParaRPr lang="en-US" sz="28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2875795" y="3814648"/>
                <a:ext cx="3423565" cy="146341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limLoc m:val="undOvr"/>
                          <m:ctrlPr>
                            <a:rPr lang="en-US" sz="28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π</m:t>
                          </m:r>
                          <m:r>
                            <a:rPr lang="en-US" sz="280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/4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π</m:t>
                          </m:r>
                          <m:r>
                            <a:rPr lang="en-US" sz="280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/2</m:t>
                          </m:r>
                        </m:sup>
                        <m:e>
                          <m:r>
                            <a:rPr lang="en-US" sz="280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nary>
                            <m:naryPr>
                              <m:limLoc m:val="undOvr"/>
                              <m:ctrlPr>
                                <a:rPr lang="en-US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80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cosec</m:t>
                              </m:r>
                              <m:r>
                                <a:rPr lang="en-US" sz="280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θ</m:t>
                              </m:r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lang="en-US" sz="28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r</m:t>
                              </m:r>
                              <m:r>
                                <a:rPr lang="en-US" sz="28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dr</m:t>
                              </m:r>
                              <m:r>
                                <a:rPr lang="en-US" sz="280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  <m:r>
                                <m:rPr>
                                  <m:nor/>
                                </m:rPr>
                                <a:rPr lang="el-GR" sz="2800" dirty="0">
                                  <a:solidFill>
                                    <a:srgbClr val="0070C0"/>
                                  </a:solidFill>
                                </a:rPr>
                                <m:t>θ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sz="28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5795" y="3814648"/>
                <a:ext cx="3423565" cy="1463414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Oval 33"/>
          <p:cNvSpPr/>
          <p:nvPr/>
        </p:nvSpPr>
        <p:spPr>
          <a:xfrm>
            <a:off x="7296558" y="5502435"/>
            <a:ext cx="182880" cy="18288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11036949" y="3569715"/>
            <a:ext cx="182880" cy="18288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9395460" y="1774338"/>
            <a:ext cx="182880" cy="18288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307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10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"/>
                            </p:stCondLst>
                            <p:childTnLst>
                              <p:par>
                                <p:cTn id="5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1000"/>
                                        <p:tgtEl>
                                          <p:spTgt spid="3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10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  <p:bldP spid="28" grpId="0" build="p"/>
      <p:bldP spid="29" grpId="0" build="p"/>
      <p:bldP spid="30" grpId="0"/>
      <p:bldP spid="31" grpId="0"/>
      <p:bldP spid="32" grpId="0" build="p" animBg="1"/>
      <p:bldP spid="21" grpId="0" build="p"/>
      <p:bldP spid="34" grpId="0" animBg="1"/>
      <p:bldP spid="35" grpId="0" animBg="1"/>
      <p:bldP spid="3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 smtClean="0"/>
                  <a:t>Method 14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 smtClean="0"/>
                  <a:t> Example – 3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10427" y="886877"/>
                <a:ext cx="5758631" cy="1785232"/>
              </a:xfrm>
              <a:gradFill>
                <a:gsLst>
                  <a:gs pos="10000">
                    <a:srgbClr val="0E47A1"/>
                  </a:gs>
                  <a:gs pos="100000">
                    <a:srgbClr val="03A9F5"/>
                  </a:gs>
                </a:gsLst>
                <a:lin ang="10800000" scaled="1"/>
              </a:gradFill>
              <a:ln>
                <a:noFill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indent="0" algn="l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Evaluate</m:t>
                      </m:r>
                      <m:r>
                        <a:rPr lang="en-US" b="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the</m:t>
                      </m:r>
                      <m:r>
                        <a:rPr lang="en-US" b="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integral</m:t>
                      </m:r>
                    </m:oMath>
                  </m:oMathPara>
                </a14:m>
                <a:endParaRPr lang="en-US" b="0" i="0" dirty="0" smtClean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marL="0" indent="0" algn="l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b="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nary>
                            <m:naryPr>
                              <m:limLoc m:val="undOvr"/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b="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b="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</m:sup>
                            <m:e>
                              <m:f>
                                <m:fPr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d>
                                        <m:dPr>
                                          <m:ctrlP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1+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US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b="0" i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x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b="0" i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  <m:r>
                                            <a:rPr lang="en-US" b="0" i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US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b="0" i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y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b="0" i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b="0" i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b="0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den>
                              </m:f>
                              <m:r>
                                <m:rPr>
                                  <m:sty m:val="p"/>
                                </m:rPr>
                                <a:rPr lang="en-US" b="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dx</m:t>
                              </m:r>
                              <m:r>
                                <a:rPr lang="en-US" b="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b="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dy</m:t>
                              </m:r>
                              <m:r>
                                <a:rPr lang="en-US" b="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7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0427" y="886877"/>
                <a:ext cx="5758631" cy="1785232"/>
              </a:xfrm>
              <a:blipFill rotWithShape="0"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2"/>
          <p:cNvSpPr txBox="1">
            <a:spLocks/>
          </p:cNvSpPr>
          <p:nvPr/>
        </p:nvSpPr>
        <p:spPr>
          <a:xfrm>
            <a:off x="110427" y="2847784"/>
            <a:ext cx="3474720" cy="523220"/>
          </a:xfrm>
          <a:prstGeom prst="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 indent="0" algn="just">
              <a:lnSpc>
                <a:spcPct val="10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  <a:defRPr sz="2800">
                <a:solidFill>
                  <a:schemeClr val="bg1"/>
                </a:solidFill>
              </a:defRPr>
            </a:lvl1pPr>
            <a:lvl2pPr marL="809625" indent="-352425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>
                <a:solidFill>
                  <a:srgbClr val="002060"/>
                </a:solidFill>
              </a:defRPr>
            </a:lvl2pPr>
            <a:lvl3pPr marL="11430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>
                <a:solidFill>
                  <a:srgbClr val="002060"/>
                </a:solidFill>
              </a:defRPr>
            </a:lvl3pPr>
            <a:lvl4pPr marL="16002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4pPr>
            <a:lvl5pPr marL="20574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 smtClean="0"/>
              <a:t>Solution: </a:t>
            </a:r>
            <a:r>
              <a:rPr lang="en-US" dirty="0" smtClean="0">
                <a:solidFill>
                  <a:srgbClr val="FFFF00"/>
                </a:solidFill>
              </a:rPr>
              <a:t>S-19(3marks)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12" name="Content Placeholder 6"/>
          <p:cNvSpPr txBox="1">
            <a:spLocks/>
          </p:cNvSpPr>
          <p:nvPr/>
        </p:nvSpPr>
        <p:spPr>
          <a:xfrm>
            <a:off x="6790545" y="863440"/>
            <a:ext cx="5212080" cy="3200400"/>
          </a:xfrm>
          <a:prstGeom prst="rect">
            <a:avLst/>
          </a:prstGeom>
          <a:ln>
            <a:solidFill>
              <a:srgbClr val="7030A0"/>
            </a:solidFill>
          </a:ln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1200"/>
              </a:spcBef>
              <a:buClr>
                <a:srgbClr val="002060"/>
              </a:buClr>
              <a:buSzPct val="100000"/>
            </a:pPr>
            <a:r>
              <a:rPr lang="en-US" dirty="0" smtClean="0">
                <a:solidFill>
                  <a:srgbClr val="002060"/>
                </a:solidFill>
                <a:cs typeface="Tahoma" pitchFamily="34" charset="0"/>
              </a:rPr>
              <a:t>Use </a:t>
            </a:r>
            <a:r>
              <a:rPr lang="en-US" dirty="0">
                <a:solidFill>
                  <a:srgbClr val="FF0000"/>
                </a:solidFill>
                <a:cs typeface="Tahoma" pitchFamily="34" charset="0"/>
              </a:rPr>
              <a:t>Transformation</a:t>
            </a:r>
          </a:p>
          <a:p>
            <a:pPr>
              <a:lnSpc>
                <a:spcPct val="150000"/>
              </a:lnSpc>
              <a:spcBef>
                <a:spcPts val="1200"/>
              </a:spcBef>
              <a:buClr>
                <a:srgbClr val="002060"/>
              </a:buClr>
              <a:buSzPct val="100000"/>
            </a:pPr>
            <a:r>
              <a:rPr lang="en-US" dirty="0" smtClean="0">
                <a:solidFill>
                  <a:srgbClr val="002060"/>
                </a:solidFill>
              </a:rPr>
              <a:t>Draw </a:t>
            </a:r>
            <a:r>
              <a:rPr lang="en-US" dirty="0">
                <a:solidFill>
                  <a:srgbClr val="002060"/>
                </a:solidFill>
              </a:rPr>
              <a:t>the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region</a:t>
            </a:r>
            <a:endParaRPr lang="en-US" dirty="0">
              <a:solidFill>
                <a:srgbClr val="FF0000"/>
              </a:solidFill>
              <a:cs typeface="Tahoma" pitchFamily="34" charset="0"/>
            </a:endParaRPr>
          </a:p>
          <a:p>
            <a:pPr>
              <a:lnSpc>
                <a:spcPct val="150000"/>
              </a:lnSpc>
              <a:spcBef>
                <a:spcPts val="1200"/>
              </a:spcBef>
              <a:buClr>
                <a:srgbClr val="002060"/>
              </a:buClr>
              <a:buSzPct val="100000"/>
            </a:pPr>
            <a:r>
              <a:rPr lang="en-US" dirty="0" smtClean="0">
                <a:solidFill>
                  <a:srgbClr val="002060"/>
                </a:solidFill>
                <a:cs typeface="Tahoma" pitchFamily="34" charset="0"/>
              </a:rPr>
              <a:t>Find </a:t>
            </a:r>
            <a:r>
              <a:rPr lang="en-US" dirty="0">
                <a:solidFill>
                  <a:srgbClr val="FF0000"/>
                </a:solidFill>
                <a:cs typeface="Tahoma" pitchFamily="34" charset="0"/>
              </a:rPr>
              <a:t>region</a:t>
            </a:r>
            <a:r>
              <a:rPr lang="en-US" dirty="0">
                <a:solidFill>
                  <a:srgbClr val="002060"/>
                </a:solidFill>
                <a:cs typeface="Tahoma" pitchFamily="34" charset="0"/>
              </a:rPr>
              <a:t> &amp; </a:t>
            </a:r>
            <a:r>
              <a:rPr lang="en-US" dirty="0">
                <a:solidFill>
                  <a:srgbClr val="FF0000"/>
                </a:solidFill>
                <a:cs typeface="Tahoma" pitchFamily="34" charset="0"/>
              </a:rPr>
              <a:t>integral</a:t>
            </a:r>
            <a:r>
              <a:rPr lang="en-US" dirty="0">
                <a:solidFill>
                  <a:srgbClr val="002060"/>
                </a:solidFill>
                <a:cs typeface="Tahoma" pitchFamily="34" charset="0"/>
              </a:rPr>
              <a:t> in </a:t>
            </a:r>
            <a:r>
              <a:rPr lang="en-US" dirty="0">
                <a:solidFill>
                  <a:srgbClr val="002060"/>
                </a:solidFill>
              </a:rPr>
              <a:t>r</a:t>
            </a:r>
            <a:r>
              <a:rPr lang="el-GR" dirty="0" smtClean="0">
                <a:solidFill>
                  <a:srgbClr val="002060"/>
                </a:solidFill>
              </a:rPr>
              <a:t>θ</a:t>
            </a:r>
            <a:r>
              <a:rPr lang="en-US" dirty="0" smtClean="0">
                <a:solidFill>
                  <a:srgbClr val="002060"/>
                </a:solidFill>
                <a:cs typeface="Tahoma" pitchFamily="34" charset="0"/>
              </a:rPr>
              <a:t>-plane</a:t>
            </a:r>
            <a:r>
              <a:rPr lang="en-US" dirty="0">
                <a:solidFill>
                  <a:srgbClr val="002060"/>
                </a:solidFill>
                <a:cs typeface="Tahoma" pitchFamily="34" charset="0"/>
              </a:rPr>
              <a:t>.</a:t>
            </a:r>
          </a:p>
          <a:p>
            <a:pPr>
              <a:lnSpc>
                <a:spcPct val="150000"/>
              </a:lnSpc>
              <a:spcBef>
                <a:spcPts val="1200"/>
              </a:spcBef>
              <a:buClr>
                <a:srgbClr val="002060"/>
              </a:buClr>
              <a:buSzPct val="100000"/>
            </a:pPr>
            <a:r>
              <a:rPr lang="en-US" dirty="0">
                <a:solidFill>
                  <a:srgbClr val="FF0000"/>
                </a:solidFill>
                <a:cs typeface="Tahoma" pitchFamily="34" charset="0"/>
              </a:rPr>
              <a:t>Solve</a:t>
            </a:r>
            <a:r>
              <a:rPr lang="en-US" dirty="0">
                <a:solidFill>
                  <a:srgbClr val="002060"/>
                </a:solidFill>
                <a:cs typeface="Tahoma" pitchFamily="34" charset="0"/>
              </a:rPr>
              <a:t> Double Integral.</a:t>
            </a:r>
          </a:p>
        </p:txBody>
      </p:sp>
      <p:sp>
        <p:nvSpPr>
          <p:cNvPr id="14" name="Content Placeholder 4"/>
          <p:cNvSpPr txBox="1">
            <a:spLocks/>
          </p:cNvSpPr>
          <p:nvPr/>
        </p:nvSpPr>
        <p:spPr>
          <a:xfrm>
            <a:off x="110427" y="3523243"/>
            <a:ext cx="5852160" cy="523220"/>
          </a:xfrm>
          <a:prstGeom prst="rect">
            <a:avLst/>
          </a:prstGeom>
          <a:effectLst/>
        </p:spPr>
        <p:txBody>
          <a:bodyPr vert="horz" wrap="square" lIns="91440" tIns="45720" rIns="91440" bIns="45720" rtlCol="0">
            <a:sp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dirty="0" smtClean="0">
                <a:latin typeface="+mj-lt"/>
              </a:rPr>
              <a:t>L</a:t>
            </a:r>
            <a:r>
              <a:rPr lang="en-US" b="0" dirty="0" smtClean="0">
                <a:solidFill>
                  <a:srgbClr val="002060"/>
                </a:solidFill>
                <a:latin typeface="+mj-lt"/>
              </a:rPr>
              <a:t>et us take </a:t>
            </a:r>
            <a:r>
              <a:rPr lang="en-US" dirty="0" smtClean="0">
                <a:latin typeface="+mj-lt"/>
              </a:rPr>
              <a:t>x = r cos </a:t>
            </a:r>
            <a:r>
              <a:rPr lang="el-GR" dirty="0" smtClean="0">
                <a:latin typeface="+mj-lt"/>
              </a:rPr>
              <a:t>θ </a:t>
            </a:r>
            <a:r>
              <a:rPr lang="en-US" dirty="0" smtClean="0">
                <a:latin typeface="+mj-lt"/>
              </a:rPr>
              <a:t>  and   y = r sin </a:t>
            </a:r>
            <a:r>
              <a:rPr lang="el-GR" dirty="0" smtClean="0">
                <a:latin typeface="+mj-lt"/>
              </a:rPr>
              <a:t>θ</a:t>
            </a:r>
            <a:r>
              <a:rPr lang="en-US" dirty="0" smtClean="0">
                <a:latin typeface="+mj-lt"/>
              </a:rPr>
              <a:t>.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36" name="Freeform 17">
            <a:extLst>
              <a:ext uri="{FF2B5EF4-FFF2-40B4-BE49-F238E27FC236}">
                <a16:creationId xmlns:a16="http://schemas.microsoft.com/office/drawing/2014/main" xmlns="" id="{5E9DA42E-B221-4BBE-B651-F7171591BCD7}"/>
              </a:ext>
            </a:extLst>
          </p:cNvPr>
          <p:cNvSpPr>
            <a:spLocks/>
          </p:cNvSpPr>
          <p:nvPr/>
        </p:nvSpPr>
        <p:spPr bwMode="auto">
          <a:xfrm>
            <a:off x="6047214" y="731659"/>
            <a:ext cx="91440" cy="5852160"/>
          </a:xfrm>
          <a:prstGeom prst="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17" name="Content Placeholder 4"/>
          <p:cNvSpPr txBox="1">
            <a:spLocks/>
          </p:cNvSpPr>
          <p:nvPr/>
        </p:nvSpPr>
        <p:spPr>
          <a:xfrm>
            <a:off x="105976" y="4198702"/>
            <a:ext cx="5852160" cy="523220"/>
          </a:xfrm>
          <a:prstGeom prst="rect">
            <a:avLst/>
          </a:prstGeom>
          <a:effectLst/>
        </p:spPr>
        <p:txBody>
          <a:bodyPr vert="horz" wrap="square" lIns="91440" tIns="45720" rIns="91440" bIns="45720" rtlCol="0">
            <a:sp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dirty="0" smtClean="0">
                <a:latin typeface="+mj-lt"/>
              </a:rPr>
              <a:t>Form the limits of integral we have,</a:t>
            </a:r>
            <a:endParaRPr lang="en-US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ontent Placeholder 4"/>
              <p:cNvSpPr txBox="1">
                <a:spLocks/>
              </p:cNvSpPr>
              <p:nvPr/>
            </p:nvSpPr>
            <p:spPr>
              <a:xfrm>
                <a:off x="105976" y="4874161"/>
                <a:ext cx="5852160" cy="954107"/>
              </a:xfrm>
              <a:prstGeom prst="rect">
                <a:avLst/>
              </a:prstGeom>
              <a:effectLst/>
            </p:spPr>
            <p:txBody>
              <a:bodyPr vert="horz" wrap="square" lIns="91440" tIns="45720" rIns="91440" bIns="45720" rtlCol="0" anchor="t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i="0" dirty="0" smtClean="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i="0" dirty="0" smtClean="0">
                          <a:latin typeface="Cambria Math" panose="02040503050406030204" pitchFamily="18" charset="0"/>
                        </a:rPr>
                        <m:t>=0,  </m:t>
                      </m:r>
                      <m:r>
                        <m:rPr>
                          <m:sty m:val="p"/>
                        </m:rPr>
                        <a:rPr lang="en-US" i="0" dirty="0" smtClean="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i="0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∞</m:t>
                      </m:r>
                      <m:r>
                        <a:rPr lang="en-US" b="0" i="0" dirty="0" smtClean="0">
                          <a:latin typeface="Cambria Math" panose="02040503050406030204" pitchFamily="18" charset="0"/>
                        </a:rPr>
                        <m:t>       </m:t>
                      </m:r>
                      <m:r>
                        <a:rPr lang="en-US" i="0" dirty="0" smtClean="0">
                          <a:latin typeface="Cambria Math" panose="02040503050406030204" pitchFamily="18" charset="0"/>
                        </a:rPr>
                        <m:t>&amp;</m:t>
                      </m:r>
                    </m:oMath>
                  </m:oMathPara>
                </a14:m>
                <a:endParaRPr lang="en-US" b="0" i="0" dirty="0" smtClean="0"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i="0" dirty="0" smtClean="0"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i="0" dirty="0" smtClean="0">
                          <a:latin typeface="Cambria Math" panose="02040503050406030204" pitchFamily="18" charset="0"/>
                        </a:rPr>
                        <m:t>=0,  </m:t>
                      </m:r>
                      <m:r>
                        <m:rPr>
                          <m:sty m:val="p"/>
                        </m:rPr>
                        <a:rPr lang="en-US" i="0" dirty="0" smtClean="0"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i="0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∞</m:t>
                      </m:r>
                      <m:r>
                        <a:rPr lang="en-US" i="0" dirty="0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0" name="Content Placeholder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976" y="4874161"/>
                <a:ext cx="5852160" cy="95410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5"/>
          <a:srcRect t="16342" r="13870"/>
          <a:stretch/>
        </p:blipFill>
        <p:spPr>
          <a:xfrm>
            <a:off x="6481918" y="993248"/>
            <a:ext cx="5486400" cy="532898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ontent Placeholder 4"/>
              <p:cNvSpPr txBox="1">
                <a:spLocks/>
              </p:cNvSpPr>
              <p:nvPr/>
            </p:nvSpPr>
            <p:spPr>
              <a:xfrm>
                <a:off x="10871038" y="6000829"/>
                <a:ext cx="1097280" cy="400110"/>
              </a:xfrm>
              <a:prstGeom prst="rect">
                <a:avLst/>
              </a:prstGeom>
              <a:effectLst/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000" b="1" i="0" spc="3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𝐱</m:t>
                      </m:r>
                      <m:r>
                        <a:rPr lang="en-US" sz="2000" b="1" i="0" spc="3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b="1" i="1" spc="3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en-US" sz="2000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9" name="Content Placeholder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71038" y="6000829"/>
                <a:ext cx="1097280" cy="40011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Content Placeholder 4"/>
              <p:cNvSpPr txBox="1">
                <a:spLocks/>
              </p:cNvSpPr>
              <p:nvPr/>
            </p:nvSpPr>
            <p:spPr>
              <a:xfrm>
                <a:off x="7579198" y="6000829"/>
                <a:ext cx="1066704" cy="400110"/>
              </a:xfrm>
              <a:prstGeom prst="rect">
                <a:avLst/>
              </a:prstGeom>
              <a:effectLst/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000" b="1" i="0" spc="3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𝐱</m:t>
                      </m:r>
                      <m:r>
                        <a:rPr lang="en-US" sz="2000" b="1" i="0" spc="3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b="1" i="0" spc="3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sz="2000" b="1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30" name="Content Placeholder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9198" y="6000829"/>
                <a:ext cx="1066704" cy="400110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Content Placeholder 4"/>
              <p:cNvSpPr txBox="1">
                <a:spLocks/>
              </p:cNvSpPr>
              <p:nvPr/>
            </p:nvSpPr>
            <p:spPr>
              <a:xfrm>
                <a:off x="6316810" y="4951104"/>
                <a:ext cx="1005840" cy="400110"/>
              </a:xfrm>
              <a:prstGeom prst="rect">
                <a:avLst/>
              </a:prstGeom>
              <a:effectLst/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000" b="1" i="0" spc="3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𝐲</m:t>
                      </m:r>
                      <m:r>
                        <a:rPr lang="en-US" sz="2000" b="1" i="0" spc="3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b="1" i="0" spc="3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sz="2000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1" name="Content Placeholder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6810" y="4951104"/>
                <a:ext cx="1005840" cy="400110"/>
              </a:xfrm>
              <a:prstGeom prst="rect">
                <a:avLst/>
              </a:prstGeom>
              <a:blipFill rotWithShape="0">
                <a:blip r:embed="rId8"/>
                <a:stretch>
                  <a:fillRect b="-9091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Content Placeholder 4"/>
              <p:cNvSpPr txBox="1">
                <a:spLocks/>
              </p:cNvSpPr>
              <p:nvPr/>
            </p:nvSpPr>
            <p:spPr>
              <a:xfrm>
                <a:off x="6481918" y="1130020"/>
                <a:ext cx="1097280" cy="400110"/>
              </a:xfrm>
              <a:prstGeom prst="rect">
                <a:avLst/>
              </a:prstGeom>
              <a:effectLst/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000" b="1" i="0" spc="30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𝐲</m:t>
                      </m:r>
                      <m:r>
                        <a:rPr lang="en-US" sz="2000" b="1" i="0" spc="30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b="1" i="1" spc="30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en-US" sz="2000" b="1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32" name="Content Placeholder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1918" y="1130020"/>
                <a:ext cx="1097280" cy="400110"/>
              </a:xfrm>
              <a:prstGeom prst="rect">
                <a:avLst/>
              </a:prstGeom>
              <a:blipFill rotWithShape="0">
                <a:blip r:embed="rId9"/>
                <a:stretch>
                  <a:fillRect b="-9091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6211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0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10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0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10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0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10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000"/>
                            </p:stCondLst>
                            <p:childTnLst>
                              <p:par>
                                <p:cTn id="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10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2" grpId="0" animBg="1"/>
      <p:bldP spid="14" grpId="0" build="p"/>
      <p:bldP spid="17" grpId="0" build="p"/>
      <p:bldP spid="20" grpId="0" build="p"/>
      <p:bldP spid="29" grpId="0" build="p"/>
      <p:bldP spid="30" grpId="0" build="p"/>
      <p:bldP spid="31" grpId="0" build="p"/>
      <p:bldP spid="32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 smtClean="0"/>
                  <a:t>Method 14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 smtClean="0"/>
                  <a:t> Example – 3(</a:t>
                </a:r>
                <a:r>
                  <a:rPr lang="en-US" b="0" dirty="0" smtClean="0">
                    <a:solidFill>
                      <a:srgbClr val="FF0000"/>
                    </a:solidFill>
                  </a:rPr>
                  <a:t>continue</a:t>
                </a:r>
                <a:r>
                  <a:rPr lang="en-US" dirty="0" smtClean="0"/>
                  <a:t>)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Content Placeholder 4"/>
          <p:cNvSpPr txBox="1">
            <a:spLocks/>
          </p:cNvSpPr>
          <p:nvPr/>
        </p:nvSpPr>
        <p:spPr>
          <a:xfrm>
            <a:off x="131180" y="863440"/>
            <a:ext cx="5005596" cy="523220"/>
          </a:xfrm>
          <a:prstGeom prst="rect">
            <a:avLst/>
          </a:prstGeom>
          <a:effectLst/>
        </p:spPr>
        <p:txBody>
          <a:bodyPr vert="horz" wrap="square" lIns="91440" tIns="45720" rIns="91440" bIns="45720" rtlCol="0">
            <a:sp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Wingdings 3" panose="05040102010807070707" pitchFamily="18" charset="2"/>
              <a:buNone/>
            </a:pPr>
            <a:r>
              <a:rPr lang="en-US" i="0" dirty="0" smtClean="0">
                <a:latin typeface="+mj-lt"/>
              </a:rPr>
              <a:t>F</a:t>
            </a:r>
            <a:r>
              <a:rPr lang="en-US" b="0" i="0" dirty="0" smtClean="0">
                <a:latin typeface="+mj-lt"/>
              </a:rPr>
              <a:t>rom the Region </a:t>
            </a:r>
            <a:r>
              <a:rPr lang="en-US" b="1" i="0" dirty="0" smtClean="0">
                <a:latin typeface="+mj-lt"/>
              </a:rPr>
              <a:t>R</a:t>
            </a:r>
            <a:r>
              <a:rPr lang="en-US" b="0" i="0" dirty="0" smtClean="0">
                <a:latin typeface="+mj-lt"/>
              </a:rPr>
              <a:t>,</a:t>
            </a:r>
            <a:endParaRPr lang="en-US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ontent Placeholder 4"/>
              <p:cNvSpPr txBox="1">
                <a:spLocks/>
              </p:cNvSpPr>
              <p:nvPr/>
            </p:nvSpPr>
            <p:spPr>
              <a:xfrm>
                <a:off x="131180" y="1538899"/>
                <a:ext cx="1097547" cy="523220"/>
              </a:xfrm>
              <a:prstGeom prst="rect">
                <a:avLst/>
              </a:prstGeom>
              <a:effectLst/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dirty="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dirty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Content Placeholder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180" y="1538899"/>
                <a:ext cx="1097547" cy="52322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Freeform 17">
            <a:extLst>
              <a:ext uri="{FF2B5EF4-FFF2-40B4-BE49-F238E27FC236}">
                <a16:creationId xmlns:a16="http://schemas.microsoft.com/office/drawing/2014/main" xmlns="" id="{5E9DA42E-B221-4BBE-B651-F7171591BCD7}"/>
              </a:ext>
            </a:extLst>
          </p:cNvPr>
          <p:cNvSpPr>
            <a:spLocks/>
          </p:cNvSpPr>
          <p:nvPr/>
        </p:nvSpPr>
        <p:spPr bwMode="auto">
          <a:xfrm>
            <a:off x="5071781" y="2448423"/>
            <a:ext cx="1005840" cy="36576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8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Content Placeholder 4"/>
              <p:cNvSpPr txBox="1">
                <a:spLocks/>
              </p:cNvSpPr>
              <p:nvPr/>
            </p:nvSpPr>
            <p:spPr>
              <a:xfrm>
                <a:off x="1777500" y="1533844"/>
                <a:ext cx="2286000" cy="523220"/>
              </a:xfrm>
              <a:prstGeom prst="rect">
                <a:avLst/>
              </a:prstGeom>
              <a:effectLst/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0" dirty="0" smtClean="0">
                          <a:latin typeface="Cambria Math" panose="02040503050406030204" pitchFamily="18" charset="0"/>
                        </a:rPr>
                        <m:t>⇒</m:t>
                      </m:r>
                      <m:r>
                        <m:rPr>
                          <m:sty m:val="p"/>
                        </m:rPr>
                        <a:rPr lang="en-US" b="0" i="0" dirty="0" smtClean="0">
                          <a:latin typeface="Cambria Math" panose="02040503050406030204" pitchFamily="18" charset="0"/>
                        </a:rPr>
                        <m:t>r</m:t>
                      </m:r>
                      <m:r>
                        <a:rPr lang="en-US" b="0" i="0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dirty="0" smtClean="0">
                          <a:latin typeface="Cambria Math" panose="02040503050406030204" pitchFamily="18" charset="0"/>
                        </a:rPr>
                        <m:t>cos</m:t>
                      </m:r>
                      <m:r>
                        <a:rPr lang="en-US" b="0" i="0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l-G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θ</m:t>
                      </m:r>
                      <m:r>
                        <a:rPr lang="en-US" dirty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Content Placeholder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7500" y="1533844"/>
                <a:ext cx="2286000" cy="52322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Freeform 17">
            <a:extLst>
              <a:ext uri="{FF2B5EF4-FFF2-40B4-BE49-F238E27FC236}">
                <a16:creationId xmlns:a16="http://schemas.microsoft.com/office/drawing/2014/main" xmlns="" id="{5E9DA42E-B221-4BBE-B651-F7171591BCD7}"/>
              </a:ext>
            </a:extLst>
          </p:cNvPr>
          <p:cNvSpPr>
            <a:spLocks/>
          </p:cNvSpPr>
          <p:nvPr/>
        </p:nvSpPr>
        <p:spPr bwMode="auto">
          <a:xfrm>
            <a:off x="8972285" y="1626862"/>
            <a:ext cx="914400" cy="36576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49" name="Freeform 17">
            <a:extLst>
              <a:ext uri="{FF2B5EF4-FFF2-40B4-BE49-F238E27FC236}">
                <a16:creationId xmlns:a16="http://schemas.microsoft.com/office/drawing/2014/main" xmlns="" id="{5E9DA42E-B221-4BBE-B651-F7171591BCD7}"/>
              </a:ext>
            </a:extLst>
          </p:cNvPr>
          <p:cNvSpPr>
            <a:spLocks/>
          </p:cNvSpPr>
          <p:nvPr/>
        </p:nvSpPr>
        <p:spPr bwMode="auto">
          <a:xfrm>
            <a:off x="10582009" y="1626862"/>
            <a:ext cx="1371600" cy="36576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8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Content Placeholder 4"/>
              <p:cNvSpPr txBox="1">
                <a:spLocks/>
              </p:cNvSpPr>
              <p:nvPr/>
            </p:nvSpPr>
            <p:spPr>
              <a:xfrm>
                <a:off x="4612274" y="1533844"/>
                <a:ext cx="3383280" cy="523220"/>
              </a:xfrm>
              <a:prstGeom prst="rect">
                <a:avLst/>
              </a:prstGeom>
              <a:effectLst/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0" dirty="0" smtClean="0">
                          <a:latin typeface="Cambria Math" panose="02040503050406030204" pitchFamily="18" charset="0"/>
                        </a:rPr>
                        <m:t>⇒</m:t>
                      </m:r>
                      <m:r>
                        <m:rPr>
                          <m:sty m:val="p"/>
                        </m:rPr>
                        <a:rPr lang="en-US" b="0" i="0" dirty="0" smtClean="0">
                          <a:latin typeface="Cambria Math" panose="02040503050406030204" pitchFamily="18" charset="0"/>
                        </a:rPr>
                        <m:t>r</m:t>
                      </m:r>
                      <m:r>
                        <a:rPr lang="en-US" b="0" i="0" dirty="0" smtClean="0">
                          <a:latin typeface="Cambria Math" panose="02040503050406030204" pitchFamily="18" charset="0"/>
                        </a:rPr>
                        <m:t>=0 </m:t>
                      </m:r>
                      <m:r>
                        <m:rPr>
                          <m:sty m:val="p"/>
                        </m:rPr>
                        <a:rPr lang="en-US" b="0" i="0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or</m:t>
                      </m:r>
                      <m:r>
                        <a:rPr lang="en-US" b="0" i="0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dirty="0" smtClean="0">
                          <a:latin typeface="Cambria Math" panose="02040503050406030204" pitchFamily="18" charset="0"/>
                        </a:rPr>
                        <m:t>cos</m:t>
                      </m:r>
                      <m:r>
                        <a:rPr lang="en-US" b="0" i="0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l-G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θ</m:t>
                      </m:r>
                      <m:r>
                        <a:rPr lang="en-US" dirty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Content Placeholder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2274" y="1533844"/>
                <a:ext cx="3383280" cy="52322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Content Placeholder 4"/>
              <p:cNvSpPr txBox="1">
                <a:spLocks/>
              </p:cNvSpPr>
              <p:nvPr/>
            </p:nvSpPr>
            <p:spPr>
              <a:xfrm>
                <a:off x="8544328" y="1533844"/>
                <a:ext cx="3474720" cy="523220"/>
              </a:xfrm>
              <a:prstGeom prst="rect">
                <a:avLst/>
              </a:prstGeom>
              <a:effectLst/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0" dirty="0" smtClean="0">
                          <a:latin typeface="Cambria Math" panose="02040503050406030204" pitchFamily="18" charset="0"/>
                        </a:rPr>
                        <m:t>⇒</m:t>
                      </m:r>
                      <m:r>
                        <m:rPr>
                          <m:sty m:val="p"/>
                        </m:rPr>
                        <a:rPr lang="en-US" b="0" i="0" dirty="0" smtClean="0">
                          <a:latin typeface="Cambria Math" panose="02040503050406030204" pitchFamily="18" charset="0"/>
                        </a:rPr>
                        <m:t>r</m:t>
                      </m:r>
                      <m:r>
                        <a:rPr lang="en-US" b="0" i="0" dirty="0" smtClean="0">
                          <a:latin typeface="Cambria Math" panose="02040503050406030204" pitchFamily="18" charset="0"/>
                        </a:rPr>
                        <m:t>=0   </m:t>
                      </m:r>
                      <m:r>
                        <m:rPr>
                          <m:sty m:val="p"/>
                        </m:rPr>
                        <a:rPr lang="en-US" b="0" i="0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or</m:t>
                      </m:r>
                      <m:r>
                        <a:rPr lang="en-US" b="0" i="0" dirty="0" smtClean="0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m:rPr>
                          <m:sty m:val="p"/>
                        </m:rPr>
                        <a:rPr lang="el-G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θ</m:t>
                      </m:r>
                      <m:r>
                        <a:rPr lang="en-US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dirty="0" smtClean="0">
                          <a:latin typeface="Cambria Math" panose="02040503050406030204" pitchFamily="18" charset="0"/>
                        </a:rPr>
                        <m:t>π</m:t>
                      </m:r>
                      <m:r>
                        <a:rPr lang="en-US" b="0" i="0" dirty="0" smtClean="0">
                          <a:latin typeface="Cambria Math" panose="02040503050406030204" pitchFamily="18" charset="0"/>
                        </a:rPr>
                        <m:t>/2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Content Placeholder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4328" y="1533844"/>
                <a:ext cx="3474720" cy="52322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Content Placeholder 4"/>
              <p:cNvSpPr txBox="1">
                <a:spLocks/>
              </p:cNvSpPr>
              <p:nvPr/>
            </p:nvSpPr>
            <p:spPr>
              <a:xfrm>
                <a:off x="131178" y="2360460"/>
                <a:ext cx="1188720" cy="523220"/>
              </a:xfrm>
              <a:prstGeom prst="rect">
                <a:avLst/>
              </a:prstGeom>
              <a:effectLst/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dirty="0" smtClean="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Content Placeholder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178" y="2360460"/>
                <a:ext cx="1188720" cy="523220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ontent Placeholder 4"/>
              <p:cNvSpPr txBox="1">
                <a:spLocks/>
              </p:cNvSpPr>
              <p:nvPr/>
            </p:nvSpPr>
            <p:spPr>
              <a:xfrm>
                <a:off x="1777500" y="2355405"/>
                <a:ext cx="2377440" cy="523220"/>
              </a:xfrm>
              <a:prstGeom prst="rect">
                <a:avLst/>
              </a:prstGeom>
              <a:effectLst/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0" dirty="0" smtClean="0">
                          <a:latin typeface="Cambria Math" panose="02040503050406030204" pitchFamily="18" charset="0"/>
                        </a:rPr>
                        <m:t>⇒</m:t>
                      </m:r>
                      <m:r>
                        <m:rPr>
                          <m:sty m:val="p"/>
                        </m:rPr>
                        <a:rPr lang="en-US" b="0" i="0" dirty="0" smtClean="0">
                          <a:latin typeface="Cambria Math" panose="02040503050406030204" pitchFamily="18" charset="0"/>
                        </a:rPr>
                        <m:t>r</m:t>
                      </m:r>
                      <m:r>
                        <a:rPr lang="en-US" b="0" i="0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dirty="0" smtClean="0">
                          <a:latin typeface="Cambria Math" panose="02040503050406030204" pitchFamily="18" charset="0"/>
                        </a:rPr>
                        <m:t>cos</m:t>
                      </m:r>
                      <m:r>
                        <a:rPr lang="en-US" b="0" i="0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l-G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θ</m:t>
                      </m:r>
                      <m:r>
                        <a:rPr lang="en-US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Content Placeholder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7500" y="2355405"/>
                <a:ext cx="2377440" cy="523220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Freeform 17">
            <a:extLst>
              <a:ext uri="{FF2B5EF4-FFF2-40B4-BE49-F238E27FC236}">
                <a16:creationId xmlns:a16="http://schemas.microsoft.com/office/drawing/2014/main" xmlns="" id="{5E9DA42E-B221-4BBE-B651-F7171591BCD7}"/>
              </a:ext>
            </a:extLst>
          </p:cNvPr>
          <p:cNvSpPr>
            <a:spLocks/>
          </p:cNvSpPr>
          <p:nvPr/>
        </p:nvSpPr>
        <p:spPr bwMode="auto">
          <a:xfrm>
            <a:off x="10628130" y="3255696"/>
            <a:ext cx="914400" cy="36576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8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Content Placeholder 4"/>
              <p:cNvSpPr txBox="1">
                <a:spLocks/>
              </p:cNvSpPr>
              <p:nvPr/>
            </p:nvSpPr>
            <p:spPr>
              <a:xfrm>
                <a:off x="4612274" y="2355405"/>
                <a:ext cx="3383280" cy="523220"/>
              </a:xfrm>
              <a:prstGeom prst="rect">
                <a:avLst/>
              </a:prstGeom>
              <a:effectLst/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0" dirty="0" smtClean="0">
                          <a:latin typeface="Cambria Math" panose="02040503050406030204" pitchFamily="18" charset="0"/>
                        </a:rPr>
                        <m:t>⇒</m:t>
                      </m:r>
                      <m:r>
                        <m:rPr>
                          <m:sty m:val="p"/>
                        </m:rPr>
                        <a:rPr lang="en-US" b="0" i="0" dirty="0" smtClean="0">
                          <a:latin typeface="Cambria Math" panose="02040503050406030204" pitchFamily="18" charset="0"/>
                        </a:rPr>
                        <m:t>r</m:t>
                      </m:r>
                      <m:r>
                        <a:rPr lang="en-US" b="0" i="0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Content Placeholder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2274" y="2355405"/>
                <a:ext cx="3383280" cy="523220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Content Placeholder 4"/>
              <p:cNvSpPr txBox="1">
                <a:spLocks/>
              </p:cNvSpPr>
              <p:nvPr/>
            </p:nvSpPr>
            <p:spPr>
              <a:xfrm>
                <a:off x="131180" y="3182021"/>
                <a:ext cx="1097547" cy="523220"/>
              </a:xfrm>
              <a:prstGeom prst="rect">
                <a:avLst/>
              </a:prstGeom>
              <a:effectLst/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dirty="0" smtClean="0"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dirty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Content Placeholder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180" y="3182021"/>
                <a:ext cx="1097547" cy="523220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Content Placeholder 4"/>
              <p:cNvSpPr txBox="1">
                <a:spLocks/>
              </p:cNvSpPr>
              <p:nvPr/>
            </p:nvSpPr>
            <p:spPr>
              <a:xfrm>
                <a:off x="1777500" y="3176966"/>
                <a:ext cx="2286000" cy="523220"/>
              </a:xfrm>
              <a:prstGeom prst="rect">
                <a:avLst/>
              </a:prstGeom>
              <a:effectLst/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0" dirty="0" smtClean="0">
                          <a:latin typeface="Cambria Math" panose="02040503050406030204" pitchFamily="18" charset="0"/>
                        </a:rPr>
                        <m:t>⇒</m:t>
                      </m:r>
                      <m:r>
                        <m:rPr>
                          <m:sty m:val="p"/>
                        </m:rPr>
                        <a:rPr lang="en-US" b="0" i="0" dirty="0" smtClean="0">
                          <a:latin typeface="Cambria Math" panose="02040503050406030204" pitchFamily="18" charset="0"/>
                        </a:rPr>
                        <m:t>r</m:t>
                      </m:r>
                      <m:r>
                        <a:rPr lang="en-US" b="0" i="0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dirty="0" smtClean="0">
                          <a:latin typeface="Cambria Math" panose="02040503050406030204" pitchFamily="18" charset="0"/>
                        </a:rPr>
                        <m:t>sin</m:t>
                      </m:r>
                      <m:r>
                        <a:rPr lang="en-US" b="0" i="0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l-G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θ</m:t>
                      </m:r>
                      <m:r>
                        <a:rPr lang="en-US" dirty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Content Placeholder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7500" y="3176966"/>
                <a:ext cx="2286000" cy="523220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Content Placeholder 4"/>
              <p:cNvSpPr txBox="1">
                <a:spLocks/>
              </p:cNvSpPr>
              <p:nvPr/>
            </p:nvSpPr>
            <p:spPr>
              <a:xfrm>
                <a:off x="4612274" y="3176966"/>
                <a:ext cx="3383280" cy="523220"/>
              </a:xfrm>
              <a:prstGeom prst="rect">
                <a:avLst/>
              </a:prstGeom>
              <a:effectLst/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0" dirty="0" smtClean="0">
                          <a:latin typeface="Cambria Math" panose="02040503050406030204" pitchFamily="18" charset="0"/>
                        </a:rPr>
                        <m:t>⇒</m:t>
                      </m:r>
                      <m:r>
                        <m:rPr>
                          <m:sty m:val="p"/>
                        </m:rPr>
                        <a:rPr lang="en-US" b="0" i="0" dirty="0" smtClean="0">
                          <a:latin typeface="Cambria Math" panose="02040503050406030204" pitchFamily="18" charset="0"/>
                        </a:rPr>
                        <m:t>r</m:t>
                      </m:r>
                      <m:r>
                        <a:rPr lang="en-US" b="0" i="0" dirty="0" smtClean="0">
                          <a:latin typeface="Cambria Math" panose="02040503050406030204" pitchFamily="18" charset="0"/>
                        </a:rPr>
                        <m:t>=0 </m:t>
                      </m:r>
                      <m:r>
                        <m:rPr>
                          <m:sty m:val="p"/>
                        </m:rPr>
                        <a:rPr lang="en-US" b="0" i="0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or</m:t>
                      </m:r>
                      <m:r>
                        <a:rPr lang="en-US" b="0" i="0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dirty="0" smtClean="0">
                          <a:latin typeface="Cambria Math" panose="02040503050406030204" pitchFamily="18" charset="0"/>
                        </a:rPr>
                        <m:t>sin</m:t>
                      </m:r>
                      <m:r>
                        <a:rPr lang="en-US" b="0" i="0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l-G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θ</m:t>
                      </m:r>
                      <m:r>
                        <a:rPr lang="en-US" dirty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Content Placeholder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2274" y="3176966"/>
                <a:ext cx="3383280" cy="523220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Content Placeholder 4"/>
              <p:cNvSpPr txBox="1">
                <a:spLocks/>
              </p:cNvSpPr>
              <p:nvPr/>
            </p:nvSpPr>
            <p:spPr>
              <a:xfrm>
                <a:off x="8544328" y="3176966"/>
                <a:ext cx="3474720" cy="523220"/>
              </a:xfrm>
              <a:prstGeom prst="rect">
                <a:avLst/>
              </a:prstGeom>
              <a:effectLst/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0" dirty="0" smtClean="0">
                          <a:latin typeface="Cambria Math" panose="02040503050406030204" pitchFamily="18" charset="0"/>
                        </a:rPr>
                        <m:t>⇒</m:t>
                      </m:r>
                      <m:r>
                        <m:rPr>
                          <m:sty m:val="p"/>
                        </m:rPr>
                        <a:rPr lang="en-US" b="0" i="0" dirty="0" smtClean="0">
                          <a:latin typeface="Cambria Math" panose="02040503050406030204" pitchFamily="18" charset="0"/>
                        </a:rPr>
                        <m:t>r</m:t>
                      </m:r>
                      <m:r>
                        <a:rPr lang="en-US" b="0" i="0" dirty="0" smtClean="0">
                          <a:latin typeface="Cambria Math" panose="02040503050406030204" pitchFamily="18" charset="0"/>
                        </a:rPr>
                        <m:t>=0   </m:t>
                      </m:r>
                      <m:r>
                        <m:rPr>
                          <m:sty m:val="p"/>
                        </m:rPr>
                        <a:rPr lang="en-US" b="0" i="0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or</m:t>
                      </m:r>
                      <m:r>
                        <a:rPr lang="en-US" b="0" i="0" dirty="0" smtClean="0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m:rPr>
                          <m:sty m:val="p"/>
                        </m:rPr>
                        <a:rPr lang="el-G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θ</m:t>
                      </m:r>
                      <m:r>
                        <a:rPr lang="en-US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0" dirty="0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Content Placeholder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4328" y="3176966"/>
                <a:ext cx="3474720" cy="523220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Content Placeholder 4"/>
              <p:cNvSpPr txBox="1">
                <a:spLocks/>
              </p:cNvSpPr>
              <p:nvPr/>
            </p:nvSpPr>
            <p:spPr>
              <a:xfrm>
                <a:off x="131179" y="4003582"/>
                <a:ext cx="1188720" cy="523220"/>
              </a:xfrm>
              <a:prstGeom prst="rect">
                <a:avLst/>
              </a:prstGeom>
              <a:effectLst/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dirty="0" smtClean="0"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Content Placeholder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179" y="4003582"/>
                <a:ext cx="1188720" cy="523220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Freeform 17">
            <a:extLst>
              <a:ext uri="{FF2B5EF4-FFF2-40B4-BE49-F238E27FC236}">
                <a16:creationId xmlns:a16="http://schemas.microsoft.com/office/drawing/2014/main" xmlns="" id="{5E9DA42E-B221-4BBE-B651-F7171591BCD7}"/>
              </a:ext>
            </a:extLst>
          </p:cNvPr>
          <p:cNvSpPr>
            <a:spLocks/>
          </p:cNvSpPr>
          <p:nvPr/>
        </p:nvSpPr>
        <p:spPr bwMode="auto">
          <a:xfrm>
            <a:off x="6583191" y="5324792"/>
            <a:ext cx="1645920" cy="9144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8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Content Placeholder 4"/>
              <p:cNvSpPr txBox="1">
                <a:spLocks/>
              </p:cNvSpPr>
              <p:nvPr/>
            </p:nvSpPr>
            <p:spPr>
              <a:xfrm>
                <a:off x="1777500" y="3998527"/>
                <a:ext cx="2377440" cy="523220"/>
              </a:xfrm>
              <a:prstGeom prst="rect">
                <a:avLst/>
              </a:prstGeom>
              <a:effectLst/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0" dirty="0" smtClean="0">
                          <a:latin typeface="Cambria Math" panose="02040503050406030204" pitchFamily="18" charset="0"/>
                        </a:rPr>
                        <m:t>⇒</m:t>
                      </m:r>
                      <m:r>
                        <m:rPr>
                          <m:sty m:val="p"/>
                        </m:rPr>
                        <a:rPr lang="en-US" b="0" i="0" dirty="0" smtClean="0">
                          <a:latin typeface="Cambria Math" panose="02040503050406030204" pitchFamily="18" charset="0"/>
                        </a:rPr>
                        <m:t>r</m:t>
                      </m:r>
                      <m:r>
                        <a:rPr lang="en-US" b="0" i="0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dirty="0" smtClean="0">
                          <a:latin typeface="Cambria Math" panose="02040503050406030204" pitchFamily="18" charset="0"/>
                        </a:rPr>
                        <m:t>sin</m:t>
                      </m:r>
                      <m:r>
                        <a:rPr lang="en-US" b="0" i="0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l-G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θ</m:t>
                      </m:r>
                      <m:r>
                        <a:rPr lang="en-US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1" name="Content Placeholder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7500" y="3998527"/>
                <a:ext cx="2377440" cy="523220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Content Placeholder 4"/>
              <p:cNvSpPr txBox="1">
                <a:spLocks/>
              </p:cNvSpPr>
              <p:nvPr/>
            </p:nvSpPr>
            <p:spPr>
              <a:xfrm>
                <a:off x="4612274" y="3998527"/>
                <a:ext cx="3383280" cy="523220"/>
              </a:xfrm>
              <a:prstGeom prst="rect">
                <a:avLst/>
              </a:prstGeom>
              <a:effectLst/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0" dirty="0" smtClean="0">
                          <a:latin typeface="Cambria Math" panose="02040503050406030204" pitchFamily="18" charset="0"/>
                        </a:rPr>
                        <m:t>⇒</m:t>
                      </m:r>
                      <m:r>
                        <m:rPr>
                          <m:sty m:val="p"/>
                        </m:rPr>
                        <a:rPr lang="en-US" b="0" i="0" dirty="0" smtClean="0">
                          <a:latin typeface="Cambria Math" panose="02040503050406030204" pitchFamily="18" charset="0"/>
                        </a:rPr>
                        <m:t>r</m:t>
                      </m:r>
                      <m:r>
                        <a:rPr lang="en-US" b="0" i="0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5" name="Content Placeholder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2274" y="3998527"/>
                <a:ext cx="3383280" cy="523220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Content Placeholder 4"/>
              <p:cNvSpPr txBox="1">
                <a:spLocks/>
              </p:cNvSpPr>
              <p:nvPr/>
            </p:nvSpPr>
            <p:spPr>
              <a:xfrm>
                <a:off x="131180" y="5281994"/>
                <a:ext cx="4663440" cy="975780"/>
              </a:xfrm>
              <a:prstGeom prst="rect">
                <a:avLst/>
              </a:prstGeom>
              <a:effectLst/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And</m:t>
                      </m:r>
                      <m:r>
                        <a:rPr lang="en-US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US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</m:d>
                      <m:r>
                        <a:rPr lang="en-US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1+</m:t>
                                  </m:r>
                                  <m:sSup>
                                    <m:sSupPr>
                                      <m:ctrlPr>
                                        <a:rPr lang="en-US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p>
                                      <m:r>
                                        <a:rPr lang="en-US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US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y</m:t>
                                      </m:r>
                                    </m:e>
                                    <m:sup>
                                      <m:r>
                                        <a:rPr lang="en-US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US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2" name="Content Placeholder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180" y="5281994"/>
                <a:ext cx="4663440" cy="975780"/>
              </a:xfrm>
              <a:prstGeom prst="rect">
                <a:avLst/>
              </a:prstGeom>
              <a:blipFill rotWithShape="0">
                <a:blip r:embed="rId17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Content Placeholder 4"/>
              <p:cNvSpPr txBox="1">
                <a:spLocks/>
              </p:cNvSpPr>
              <p:nvPr/>
            </p:nvSpPr>
            <p:spPr>
              <a:xfrm>
                <a:off x="4794620" y="5281994"/>
                <a:ext cx="3566160" cy="975780"/>
              </a:xfrm>
              <a:prstGeom prst="rect">
                <a:avLst/>
              </a:prstGeom>
              <a:effectLst/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⇒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f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r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θ</m:t>
                          </m:r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1+</m:t>
                                  </m:r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panose="02040503050406030204" pitchFamily="18" charset="0"/>
                                        </a:rPr>
                                        <m:t>r</m:t>
                                      </m:r>
                                    </m:e>
                                    <m:sup>
                                      <m: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3" name="Content Placeholder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4620" y="5281994"/>
                <a:ext cx="3566160" cy="975780"/>
              </a:xfrm>
              <a:prstGeom prst="rect">
                <a:avLst/>
              </a:prstGeom>
              <a:blipFill rotWithShape="0">
                <a:blip r:embed="rId18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49214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000"/>
                                        <p:tgtEl>
                                          <p:spTgt spid="4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000"/>
                                        <p:tgtEl>
                                          <p:spTgt spid="4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10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10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10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1000"/>
                                        <p:tgtEl>
                                          <p:spTgt spid="4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10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10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10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10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000"/>
                            </p:stCondLst>
                            <p:childTnLst>
                              <p:par>
                                <p:cTn id="7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1000"/>
                                        <p:tgtEl>
                                          <p:spTgt spid="5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10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10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10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100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1000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1000"/>
                                        <p:tgtEl>
                                          <p:spTgt spid="2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uild="p"/>
      <p:bldP spid="42" grpId="0" build="p" animBg="1"/>
      <p:bldP spid="24" grpId="0" build="p"/>
      <p:bldP spid="48" grpId="0" build="p" animBg="1"/>
      <p:bldP spid="49" grpId="0" build="p" animBg="1"/>
      <p:bldP spid="26" grpId="0" build="p"/>
      <p:bldP spid="27" grpId="0" build="p"/>
      <p:bldP spid="28" grpId="0" build="p"/>
      <p:bldP spid="29" grpId="0" build="p"/>
      <p:bldP spid="50" grpId="0" build="p" animBg="1"/>
      <p:bldP spid="30" grpId="0" build="p"/>
      <p:bldP spid="32" grpId="0" build="p"/>
      <p:bldP spid="33" grpId="0" build="p"/>
      <p:bldP spid="35" grpId="0" build="p"/>
      <p:bldP spid="36" grpId="0" build="p"/>
      <p:bldP spid="38" grpId="0" build="p"/>
      <p:bldP spid="25" grpId="0" build="p" animBg="1"/>
      <p:bldP spid="41" grpId="0" build="p"/>
      <p:bldP spid="45" grpId="0" build="p"/>
      <p:bldP spid="52" grpId="0" build="p"/>
      <p:bldP spid="5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Method 14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Example – </a:t>
                </a:r>
                <a:r>
                  <a:rPr lang="en-US" dirty="0" smtClean="0"/>
                  <a:t>3(</a:t>
                </a:r>
                <a:r>
                  <a:rPr lang="en-US" b="0" dirty="0" smtClean="0">
                    <a:solidFill>
                      <a:srgbClr val="FF0000"/>
                    </a:solidFill>
                  </a:rPr>
                  <a:t>continue</a:t>
                </a:r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4"/>
              <p:cNvSpPr txBox="1">
                <a:spLocks/>
              </p:cNvSpPr>
              <p:nvPr/>
            </p:nvSpPr>
            <p:spPr>
              <a:xfrm>
                <a:off x="105976" y="856162"/>
                <a:ext cx="5852160" cy="1389932"/>
              </a:xfrm>
              <a:prstGeom prst="rect">
                <a:avLst/>
              </a:prstGeom>
              <a:effectLst/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ctrlPr>
                            <a:rPr lang="en-US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r>
                            <a:rPr lang="en-US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nary>
                            <m:naryPr>
                              <m:limLoc m:val="undOvr"/>
                              <m:ctrlPr>
                                <a:rPr lang="en-US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dx</m:t>
                              </m:r>
                              <m:r>
                                <a:rPr lang="en-US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dy</m:t>
                              </m:r>
                            </m:e>
                          </m:nary>
                        </m:e>
                      </m:nary>
                      <m:r>
                        <a:rPr lang="en-US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∬"/>
                          <m:limLoc m:val="undOvr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G</m:t>
                          </m:r>
                        </m:sub>
                        <m:sup>
                          <m:r>
                            <a:rPr lang="en-US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h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m:rPr>
                                  <m:nor/>
                                </m:rPr>
                                <a:rPr lang="el-GR" dirty="0"/>
                                <m:t>θ</m:t>
                              </m:r>
                            </m:e>
                          </m:d>
                          <m:r>
                            <a:rPr lang="el-GR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b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𝐫</m:t>
                          </m:r>
                          <m:r>
                            <a:rPr lang="el-GR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dr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m:rPr>
                              <m:nor/>
                            </m:rPr>
                            <a:rPr lang="el-GR" dirty="0"/>
                            <m:t>θ</m:t>
                          </m:r>
                        </m:e>
                      </m:nary>
                    </m:oMath>
                  </m:oMathPara>
                </a14:m>
                <a:endParaRPr lang="en-US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4" name="Content Placeholder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976" y="856162"/>
                <a:ext cx="5852160" cy="138993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4"/>
          <a:srcRect t="16342" r="13870"/>
          <a:stretch/>
        </p:blipFill>
        <p:spPr>
          <a:xfrm>
            <a:off x="6481918" y="993248"/>
            <a:ext cx="5486400" cy="532898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3" name="Content Placeholder 4"/>
              <p:cNvSpPr txBox="1">
                <a:spLocks/>
              </p:cNvSpPr>
              <p:nvPr/>
            </p:nvSpPr>
            <p:spPr>
              <a:xfrm>
                <a:off x="10871038" y="6000829"/>
                <a:ext cx="1097280" cy="400110"/>
              </a:xfrm>
              <a:prstGeom prst="rect">
                <a:avLst/>
              </a:prstGeom>
              <a:effectLst/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000" b="1" i="0" spc="3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𝐱</m:t>
                      </m:r>
                      <m:r>
                        <a:rPr lang="en-US" sz="2000" b="1" i="0" spc="3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b="1" i="1" spc="3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en-US" sz="2000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3" name="Content Placeholder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71038" y="6000829"/>
                <a:ext cx="1097280" cy="40011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Content Placeholder 4"/>
              <p:cNvSpPr txBox="1">
                <a:spLocks/>
              </p:cNvSpPr>
              <p:nvPr/>
            </p:nvSpPr>
            <p:spPr>
              <a:xfrm>
                <a:off x="7579198" y="6000829"/>
                <a:ext cx="1066704" cy="400110"/>
              </a:xfrm>
              <a:prstGeom prst="rect">
                <a:avLst/>
              </a:prstGeom>
              <a:effectLst/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000" b="1" i="0" spc="3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𝐱</m:t>
                      </m:r>
                      <m:r>
                        <a:rPr lang="en-US" sz="2000" b="1" i="0" spc="3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b="1" i="0" spc="3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sz="2000" b="1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36" name="Content Placeholder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9198" y="6000829"/>
                <a:ext cx="1066704" cy="40011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Content Placeholder 4"/>
              <p:cNvSpPr txBox="1">
                <a:spLocks/>
              </p:cNvSpPr>
              <p:nvPr/>
            </p:nvSpPr>
            <p:spPr>
              <a:xfrm>
                <a:off x="6316810" y="4951104"/>
                <a:ext cx="1005840" cy="400110"/>
              </a:xfrm>
              <a:prstGeom prst="rect">
                <a:avLst/>
              </a:prstGeom>
              <a:effectLst/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000" b="1" i="0" spc="3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𝐲</m:t>
                      </m:r>
                      <m:r>
                        <a:rPr lang="en-US" sz="2000" b="1" i="0" spc="3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b="1" i="0" spc="3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sz="2000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7" name="Content Placeholder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6810" y="4951104"/>
                <a:ext cx="1005840" cy="400110"/>
              </a:xfrm>
              <a:prstGeom prst="rect">
                <a:avLst/>
              </a:prstGeom>
              <a:blipFill rotWithShape="0">
                <a:blip r:embed="rId7"/>
                <a:stretch>
                  <a:fillRect b="-9091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Content Placeholder 4"/>
              <p:cNvSpPr txBox="1">
                <a:spLocks/>
              </p:cNvSpPr>
              <p:nvPr/>
            </p:nvSpPr>
            <p:spPr>
              <a:xfrm>
                <a:off x="6481918" y="1130020"/>
                <a:ext cx="1097280" cy="400110"/>
              </a:xfrm>
              <a:prstGeom prst="rect">
                <a:avLst/>
              </a:prstGeom>
              <a:effectLst/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000" b="1" i="0" spc="30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𝐲</m:t>
                      </m:r>
                      <m:r>
                        <a:rPr lang="en-US" sz="2000" b="1" i="0" spc="30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b="1" i="1" spc="30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en-US" sz="2000" b="1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39" name="Content Placeholder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1918" y="1130020"/>
                <a:ext cx="1097280" cy="400110"/>
              </a:xfrm>
              <a:prstGeom prst="rect">
                <a:avLst/>
              </a:prstGeom>
              <a:blipFill rotWithShape="0">
                <a:blip r:embed="rId8"/>
                <a:stretch>
                  <a:fillRect b="-9091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Content Placeholder 4"/>
              <p:cNvSpPr txBox="1">
                <a:spLocks/>
              </p:cNvSpPr>
              <p:nvPr/>
            </p:nvSpPr>
            <p:spPr>
              <a:xfrm>
                <a:off x="1844834" y="2754084"/>
                <a:ext cx="4471976" cy="1411027"/>
              </a:xfrm>
              <a:prstGeom prst="rect">
                <a:avLst/>
              </a:prstGeom>
              <a:effectLst/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π</m:t>
                          </m:r>
                          <m:r>
                            <a:rPr lang="en-US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/2</m:t>
                          </m:r>
                        </m:sup>
                        <m:e>
                          <m:r>
                            <a:rPr lang="en-US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nary>
                            <m:naryPr>
                              <m:limLoc m:val="undOvr"/>
                              <m:ctrlPr>
                                <a:rPr lang="en-US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</m:sup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>
                                              <a:latin typeface="Cambria Math" panose="02040503050406030204" pitchFamily="18" charset="0"/>
                                            </a:rPr>
                                            <m:t>1+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>
                                                  <a:latin typeface="Cambria Math" panose="02040503050406030204" pitchFamily="18" charset="0"/>
                                                </a:rPr>
                                                <m:t>r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r</m:t>
                              </m:r>
                              <m:r>
                                <a:rPr lang="en-US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dr</m:t>
                              </m:r>
                              <m:r>
                                <a:rPr lang="en-US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  <m:r>
                                <m:rPr>
                                  <m:nor/>
                                </m:rPr>
                                <a:rPr lang="el-GR" dirty="0">
                                  <a:solidFill>
                                    <a:srgbClr val="002060"/>
                                  </a:solidFill>
                                </a:rPr>
                                <m:t>θ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28" name="Content Placeholder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4834" y="2754084"/>
                <a:ext cx="4471976" cy="1411027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Content Placeholder 4"/>
              <p:cNvSpPr txBox="1">
                <a:spLocks/>
              </p:cNvSpPr>
              <p:nvPr/>
            </p:nvSpPr>
            <p:spPr>
              <a:xfrm rot="5400000">
                <a:off x="11294422" y="3002827"/>
                <a:ext cx="1623654" cy="400110"/>
              </a:xfrm>
              <a:prstGeom prst="rect">
                <a:avLst/>
              </a:prstGeom>
              <a:effectLst/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000" b="1" i="0" spc="3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𝐫</m:t>
                      </m:r>
                      <m:r>
                        <a:rPr lang="en-US" sz="2000" b="1" i="0" spc="3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b="1" i="1" spc="3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</m:t>
                      </m:r>
                      <m:r>
                        <a:rPr lang="en-US" sz="2000" b="1" i="0" spc="3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000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0" name="Content Placeholder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11294422" y="3002827"/>
                <a:ext cx="1623654" cy="400110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Content Placeholder 4"/>
              <p:cNvSpPr txBox="1">
                <a:spLocks/>
              </p:cNvSpPr>
              <p:nvPr/>
            </p:nvSpPr>
            <p:spPr>
              <a:xfrm>
                <a:off x="8946531" y="684683"/>
                <a:ext cx="1623654" cy="400110"/>
              </a:xfrm>
              <a:prstGeom prst="rect">
                <a:avLst/>
              </a:prstGeom>
              <a:effectLst/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000" b="1" i="0" spc="30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𝐫</m:t>
                      </m:r>
                      <m:r>
                        <a:rPr lang="en-US" sz="2000" b="1" i="0" spc="30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b="1" i="1" spc="30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en-US" sz="2000" b="1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31" name="Content Placeholder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6531" y="684683"/>
                <a:ext cx="1623654" cy="400110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Freeform 17">
            <a:extLst>
              <a:ext uri="{FF2B5EF4-FFF2-40B4-BE49-F238E27FC236}">
                <a16:creationId xmlns:a16="http://schemas.microsoft.com/office/drawing/2014/main" xmlns="" id="{5E9DA42E-B221-4BBE-B651-F7171591BCD7}"/>
              </a:ext>
            </a:extLst>
          </p:cNvPr>
          <p:cNvSpPr>
            <a:spLocks/>
          </p:cNvSpPr>
          <p:nvPr/>
        </p:nvSpPr>
        <p:spPr bwMode="auto">
          <a:xfrm>
            <a:off x="1844835" y="4673101"/>
            <a:ext cx="2034513" cy="822960"/>
          </a:xfrm>
          <a:prstGeom prst="round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</a:rPr>
              <a:t>……</a:t>
            </a:r>
            <a:endParaRPr lang="en-US" sz="2800" dirty="0">
              <a:solidFill>
                <a:schemeClr val="bg1"/>
              </a:solidFill>
            </a:endParaRPr>
          </a:p>
        </p:txBody>
      </p:sp>
      <p:cxnSp>
        <p:nvCxnSpPr>
          <p:cNvPr id="40" name="Straight Connector 39"/>
          <p:cNvCxnSpPr/>
          <p:nvPr/>
        </p:nvCxnSpPr>
        <p:spPr>
          <a:xfrm flipV="1">
            <a:off x="7590132" y="2847784"/>
            <a:ext cx="4282078" cy="2533412"/>
          </a:xfrm>
          <a:prstGeom prst="line">
            <a:avLst/>
          </a:prstGeom>
          <a:ln w="76200">
            <a:solidFill>
              <a:srgbClr val="FFFF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/>
          <p:cNvSpPr/>
          <p:nvPr/>
        </p:nvSpPr>
        <p:spPr>
          <a:xfrm>
            <a:off x="11771468" y="2754084"/>
            <a:ext cx="182880" cy="18288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7497672" y="5289754"/>
            <a:ext cx="182880" cy="18288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169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1000"/>
                                        <p:tgtEl>
                                          <p:spTgt spid="3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10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  <p:bldP spid="28" grpId="0" build="p"/>
      <p:bldP spid="30" grpId="0"/>
      <p:bldP spid="31" grpId="0"/>
      <p:bldP spid="32" grpId="0" build="p" animBg="1"/>
      <p:bldP spid="35" grpId="0" animBg="1"/>
      <p:bldP spid="34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 smtClean="0"/>
                  <a:t>Method 14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 smtClean="0"/>
                  <a:t> Example – 7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31180" y="862252"/>
                <a:ext cx="5737878" cy="2439039"/>
              </a:xfrm>
              <a:gradFill>
                <a:gsLst>
                  <a:gs pos="10000">
                    <a:srgbClr val="0E47A1"/>
                  </a:gs>
                  <a:gs pos="100000">
                    <a:srgbClr val="03A9F5"/>
                  </a:gs>
                </a:gsLst>
                <a:lin ang="10800000" scaled="1"/>
              </a:gradFill>
              <a:ln>
                <a:noFill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indent="0" algn="l">
                  <a:lnSpc>
                    <a:spcPct val="100000"/>
                  </a:lnSpc>
                  <a:buNone/>
                </a:pPr>
                <a:r>
                  <a:rPr lang="en-US" dirty="0" smtClean="0">
                    <a:solidFill>
                      <a:schemeClr val="bg1"/>
                    </a:solidFill>
                  </a:rPr>
                  <a:t>By changing into polar co</a:t>
                </a:r>
                <a14:m>
                  <m:oMath xmlns:m="http://schemas.openxmlformats.org/officeDocument/2006/math">
                    <m:r>
                      <a:rPr lang="en-US" b="0" i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ordinates, evaluate the </a:t>
                </a:r>
                <a:r>
                  <a:rPr lang="en-US" dirty="0" smtClean="0">
                    <a:solidFill>
                      <a:schemeClr val="bg1"/>
                    </a:solidFill>
                  </a:rPr>
                  <a:t>integral</a:t>
                </a:r>
              </a:p>
              <a:p>
                <a:pPr marL="0" indent="0" algn="l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b="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sup>
                        <m:e>
                          <m:r>
                            <a:rPr lang="en-US" b="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  </m:t>
                          </m:r>
                          <m:nary>
                            <m:naryPr>
                              <m:limLoc m:val="undOvr"/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b="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ad>
                                <m:radPr>
                                  <m:degHide m:val="on"/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b="0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b="0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ax</m:t>
                                  </m:r>
                                  <m:r>
                                    <a:rPr lang="en-US" b="0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b="0" i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p>
                                      <m:r>
                                        <a:rPr lang="en-US" b="0" i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b="0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rad>
                            </m:sup>
                            <m:e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b="0" i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p>
                                      <m:r>
                                        <a:rPr lang="en-US" b="0" i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b="0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b="0" i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y</m:t>
                                      </m:r>
                                    </m:e>
                                    <m:sup>
                                      <m:r>
                                        <a:rPr lang="en-US" b="0" i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b="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b="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dy</m:t>
                              </m:r>
                              <m:r>
                                <a:rPr lang="en-US" b="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b="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dx</m:t>
                              </m:r>
                              <m:r>
                                <a:rPr lang="en-US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7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1180" y="862252"/>
                <a:ext cx="5737878" cy="2439039"/>
              </a:xfrm>
              <a:blipFill rotWithShape="0">
                <a:blip r:embed="rId3"/>
                <a:stretch>
                  <a:fillRect l="-2232" t="-24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2"/>
          <p:cNvSpPr txBox="1">
            <a:spLocks/>
          </p:cNvSpPr>
          <p:nvPr/>
        </p:nvSpPr>
        <p:spPr>
          <a:xfrm>
            <a:off x="129761" y="3454721"/>
            <a:ext cx="1463040" cy="523220"/>
          </a:xfrm>
          <a:prstGeom prst="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 indent="0" algn="just">
              <a:lnSpc>
                <a:spcPct val="10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  <a:defRPr sz="2800">
                <a:solidFill>
                  <a:schemeClr val="bg1"/>
                </a:solidFill>
              </a:defRPr>
            </a:lvl1pPr>
            <a:lvl2pPr marL="809625" indent="-352425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>
                <a:solidFill>
                  <a:srgbClr val="002060"/>
                </a:solidFill>
              </a:defRPr>
            </a:lvl2pPr>
            <a:lvl3pPr marL="11430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>
                <a:solidFill>
                  <a:srgbClr val="002060"/>
                </a:solidFill>
              </a:defRPr>
            </a:lvl3pPr>
            <a:lvl4pPr marL="16002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4pPr>
            <a:lvl5pPr marL="20574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 smtClean="0"/>
              <a:t>Solution: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12" name="Content Placeholder 6"/>
          <p:cNvSpPr txBox="1">
            <a:spLocks/>
          </p:cNvSpPr>
          <p:nvPr/>
        </p:nvSpPr>
        <p:spPr>
          <a:xfrm>
            <a:off x="6790545" y="863440"/>
            <a:ext cx="5212080" cy="3200400"/>
          </a:xfrm>
          <a:prstGeom prst="rect">
            <a:avLst/>
          </a:prstGeom>
          <a:ln>
            <a:solidFill>
              <a:srgbClr val="7030A0"/>
            </a:solidFill>
          </a:ln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1200"/>
              </a:spcBef>
              <a:buClr>
                <a:srgbClr val="002060"/>
              </a:buClr>
              <a:buSzPct val="100000"/>
            </a:pPr>
            <a:r>
              <a:rPr lang="en-US" dirty="0" smtClean="0">
                <a:solidFill>
                  <a:srgbClr val="002060"/>
                </a:solidFill>
                <a:cs typeface="Tahoma" pitchFamily="34" charset="0"/>
              </a:rPr>
              <a:t>Use </a:t>
            </a:r>
            <a:r>
              <a:rPr lang="en-US" dirty="0">
                <a:solidFill>
                  <a:srgbClr val="FF0000"/>
                </a:solidFill>
                <a:cs typeface="Tahoma" pitchFamily="34" charset="0"/>
              </a:rPr>
              <a:t>Transformation</a:t>
            </a:r>
          </a:p>
          <a:p>
            <a:pPr>
              <a:lnSpc>
                <a:spcPct val="150000"/>
              </a:lnSpc>
              <a:spcBef>
                <a:spcPts val="1200"/>
              </a:spcBef>
              <a:buClr>
                <a:srgbClr val="002060"/>
              </a:buClr>
              <a:buSzPct val="100000"/>
            </a:pPr>
            <a:r>
              <a:rPr lang="en-US" dirty="0" smtClean="0">
                <a:solidFill>
                  <a:srgbClr val="002060"/>
                </a:solidFill>
              </a:rPr>
              <a:t>Draw </a:t>
            </a:r>
            <a:r>
              <a:rPr lang="en-US" dirty="0">
                <a:solidFill>
                  <a:srgbClr val="002060"/>
                </a:solidFill>
              </a:rPr>
              <a:t>the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region</a:t>
            </a:r>
            <a:endParaRPr lang="en-US" dirty="0">
              <a:solidFill>
                <a:srgbClr val="FF0000"/>
              </a:solidFill>
              <a:cs typeface="Tahoma" pitchFamily="34" charset="0"/>
            </a:endParaRPr>
          </a:p>
          <a:p>
            <a:pPr>
              <a:lnSpc>
                <a:spcPct val="150000"/>
              </a:lnSpc>
              <a:spcBef>
                <a:spcPts val="1200"/>
              </a:spcBef>
              <a:buClr>
                <a:srgbClr val="002060"/>
              </a:buClr>
              <a:buSzPct val="100000"/>
            </a:pPr>
            <a:r>
              <a:rPr lang="en-US" dirty="0" smtClean="0">
                <a:solidFill>
                  <a:srgbClr val="002060"/>
                </a:solidFill>
                <a:cs typeface="Tahoma" pitchFamily="34" charset="0"/>
              </a:rPr>
              <a:t>Find </a:t>
            </a:r>
            <a:r>
              <a:rPr lang="en-US" dirty="0">
                <a:solidFill>
                  <a:srgbClr val="FF0000"/>
                </a:solidFill>
                <a:cs typeface="Tahoma" pitchFamily="34" charset="0"/>
              </a:rPr>
              <a:t>region</a:t>
            </a:r>
            <a:r>
              <a:rPr lang="en-US" dirty="0">
                <a:solidFill>
                  <a:srgbClr val="002060"/>
                </a:solidFill>
                <a:cs typeface="Tahoma" pitchFamily="34" charset="0"/>
              </a:rPr>
              <a:t> &amp; </a:t>
            </a:r>
            <a:r>
              <a:rPr lang="en-US" dirty="0">
                <a:solidFill>
                  <a:srgbClr val="FF0000"/>
                </a:solidFill>
                <a:cs typeface="Tahoma" pitchFamily="34" charset="0"/>
              </a:rPr>
              <a:t>integral</a:t>
            </a:r>
            <a:r>
              <a:rPr lang="en-US" dirty="0">
                <a:solidFill>
                  <a:srgbClr val="002060"/>
                </a:solidFill>
                <a:cs typeface="Tahoma" pitchFamily="34" charset="0"/>
              </a:rPr>
              <a:t> in </a:t>
            </a:r>
            <a:r>
              <a:rPr lang="en-US" dirty="0">
                <a:solidFill>
                  <a:srgbClr val="002060"/>
                </a:solidFill>
              </a:rPr>
              <a:t>r</a:t>
            </a:r>
            <a:r>
              <a:rPr lang="el-GR" dirty="0" smtClean="0">
                <a:solidFill>
                  <a:srgbClr val="002060"/>
                </a:solidFill>
              </a:rPr>
              <a:t>θ</a:t>
            </a:r>
            <a:r>
              <a:rPr lang="en-US" dirty="0" smtClean="0">
                <a:solidFill>
                  <a:srgbClr val="002060"/>
                </a:solidFill>
                <a:cs typeface="Tahoma" pitchFamily="34" charset="0"/>
              </a:rPr>
              <a:t>-plane</a:t>
            </a:r>
            <a:r>
              <a:rPr lang="en-US" dirty="0">
                <a:solidFill>
                  <a:srgbClr val="002060"/>
                </a:solidFill>
                <a:cs typeface="Tahoma" pitchFamily="34" charset="0"/>
              </a:rPr>
              <a:t>.</a:t>
            </a:r>
          </a:p>
          <a:p>
            <a:pPr>
              <a:lnSpc>
                <a:spcPct val="150000"/>
              </a:lnSpc>
              <a:spcBef>
                <a:spcPts val="1200"/>
              </a:spcBef>
              <a:buClr>
                <a:srgbClr val="002060"/>
              </a:buClr>
              <a:buSzPct val="100000"/>
            </a:pPr>
            <a:r>
              <a:rPr lang="en-US" dirty="0">
                <a:solidFill>
                  <a:srgbClr val="FF0000"/>
                </a:solidFill>
                <a:cs typeface="Tahoma" pitchFamily="34" charset="0"/>
              </a:rPr>
              <a:t>Solve</a:t>
            </a:r>
            <a:r>
              <a:rPr lang="en-US" dirty="0">
                <a:solidFill>
                  <a:srgbClr val="002060"/>
                </a:solidFill>
                <a:cs typeface="Tahoma" pitchFamily="34" charset="0"/>
              </a:rPr>
              <a:t> Double Integral.</a:t>
            </a:r>
          </a:p>
        </p:txBody>
      </p:sp>
      <p:sp>
        <p:nvSpPr>
          <p:cNvPr id="14" name="Content Placeholder 4"/>
          <p:cNvSpPr txBox="1">
            <a:spLocks/>
          </p:cNvSpPr>
          <p:nvPr/>
        </p:nvSpPr>
        <p:spPr>
          <a:xfrm>
            <a:off x="108338" y="4130180"/>
            <a:ext cx="5852160" cy="523220"/>
          </a:xfrm>
          <a:prstGeom prst="rect">
            <a:avLst/>
          </a:prstGeom>
          <a:effectLst/>
        </p:spPr>
        <p:txBody>
          <a:bodyPr vert="horz" wrap="square" lIns="91440" tIns="45720" rIns="91440" bIns="45720" rtlCol="0">
            <a:sp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dirty="0" smtClean="0">
                <a:latin typeface="+mj-lt"/>
              </a:rPr>
              <a:t>L</a:t>
            </a:r>
            <a:r>
              <a:rPr lang="en-US" b="0" dirty="0" smtClean="0">
                <a:solidFill>
                  <a:srgbClr val="002060"/>
                </a:solidFill>
                <a:latin typeface="+mj-lt"/>
              </a:rPr>
              <a:t>et us take </a:t>
            </a:r>
            <a:r>
              <a:rPr lang="en-US" dirty="0" smtClean="0">
                <a:latin typeface="+mj-lt"/>
              </a:rPr>
              <a:t>x = r cos </a:t>
            </a:r>
            <a:r>
              <a:rPr lang="el-GR" dirty="0" smtClean="0">
                <a:latin typeface="+mj-lt"/>
              </a:rPr>
              <a:t>θ </a:t>
            </a:r>
            <a:r>
              <a:rPr lang="en-US" dirty="0" smtClean="0">
                <a:latin typeface="+mj-lt"/>
              </a:rPr>
              <a:t>  and   y = r sin </a:t>
            </a:r>
            <a:r>
              <a:rPr lang="el-GR" dirty="0" smtClean="0">
                <a:latin typeface="+mj-lt"/>
              </a:rPr>
              <a:t>θ</a:t>
            </a:r>
            <a:r>
              <a:rPr lang="en-US" dirty="0" smtClean="0">
                <a:latin typeface="+mj-lt"/>
              </a:rPr>
              <a:t>.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36" name="Freeform 17">
            <a:extLst>
              <a:ext uri="{FF2B5EF4-FFF2-40B4-BE49-F238E27FC236}">
                <a16:creationId xmlns="" xmlns:a16="http://schemas.microsoft.com/office/drawing/2014/main" id="{5E9DA42E-B221-4BBE-B651-F7171591BCD7}"/>
              </a:ext>
            </a:extLst>
          </p:cNvPr>
          <p:cNvSpPr>
            <a:spLocks/>
          </p:cNvSpPr>
          <p:nvPr/>
        </p:nvSpPr>
        <p:spPr bwMode="auto">
          <a:xfrm>
            <a:off x="6047214" y="731659"/>
            <a:ext cx="91440" cy="5852160"/>
          </a:xfrm>
          <a:prstGeom prst="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17" name="Content Placeholder 4"/>
          <p:cNvSpPr txBox="1">
            <a:spLocks/>
          </p:cNvSpPr>
          <p:nvPr/>
        </p:nvSpPr>
        <p:spPr>
          <a:xfrm>
            <a:off x="108338" y="4805639"/>
            <a:ext cx="5852160" cy="523220"/>
          </a:xfrm>
          <a:prstGeom prst="rect">
            <a:avLst/>
          </a:prstGeom>
          <a:effectLst/>
        </p:spPr>
        <p:txBody>
          <a:bodyPr vert="horz" wrap="square" lIns="91440" tIns="45720" rIns="91440" bIns="45720" rtlCol="0">
            <a:sp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dirty="0" smtClean="0">
                <a:latin typeface="+mj-lt"/>
              </a:rPr>
              <a:t>Form the limits of integral we have,</a:t>
            </a:r>
            <a:endParaRPr lang="en-US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ontent Placeholder 4"/>
              <p:cNvSpPr txBox="1">
                <a:spLocks/>
              </p:cNvSpPr>
              <p:nvPr/>
            </p:nvSpPr>
            <p:spPr>
              <a:xfrm>
                <a:off x="129761" y="5479910"/>
                <a:ext cx="5852160" cy="1060611"/>
              </a:xfrm>
              <a:prstGeom prst="rect">
                <a:avLst/>
              </a:prstGeom>
              <a:effectLst/>
            </p:spPr>
            <p:txBody>
              <a:bodyPr vert="horz" wrap="square" lIns="91440" tIns="45720" rIns="91440" bIns="45720" rtlCol="0" anchor="t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dirty="0" smtClean="0"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i="0" dirty="0" smtClean="0">
                          <a:latin typeface="Cambria Math" panose="02040503050406030204" pitchFamily="18" charset="0"/>
                        </a:rPr>
                        <m:t>=0,  </m:t>
                      </m:r>
                      <m:r>
                        <m:rPr>
                          <m:sty m:val="p"/>
                        </m:rPr>
                        <a:rPr lang="en-US" b="0" i="0" dirty="0" smtClean="0"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i="0" dirty="0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ax</m:t>
                          </m:r>
                          <m:r>
                            <a:rPr lang="en-US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p>
                              <m:r>
                                <a:rPr lang="en-US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rad>
                      <m:r>
                        <a:rPr lang="en-US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      </m:t>
                      </m:r>
                      <m:r>
                        <a:rPr lang="en-US" i="0" dirty="0" smtClean="0">
                          <a:latin typeface="Cambria Math" panose="02040503050406030204" pitchFamily="18" charset="0"/>
                        </a:rPr>
                        <m:t>&amp;</m:t>
                      </m:r>
                    </m:oMath>
                  </m:oMathPara>
                </a14:m>
                <a:endParaRPr lang="en-US" b="0" i="0" dirty="0" smtClean="0"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dirty="0" smtClean="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i="0" dirty="0" smtClean="0">
                          <a:latin typeface="Cambria Math" panose="02040503050406030204" pitchFamily="18" charset="0"/>
                        </a:rPr>
                        <m:t>=0,  </m:t>
                      </m:r>
                      <m:r>
                        <m:rPr>
                          <m:sty m:val="p"/>
                        </m:rPr>
                        <a:rPr lang="en-US" b="0" i="0" dirty="0" smtClean="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i="0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0" dirty="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m:rPr>
                          <m:sty m:val="p"/>
                        </m:rPr>
                        <a:rPr lang="en-US" b="0" i="0" dirty="0" smtClean="0"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US" i="0" dirty="0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0" name="Content Placeholder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761" y="5479910"/>
                <a:ext cx="5852160" cy="1060611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6810" y="951274"/>
            <a:ext cx="5669280" cy="37297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31098" y="951275"/>
            <a:ext cx="5669280" cy="372978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31098" y="951275"/>
            <a:ext cx="5669280" cy="372978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0" name="Content Placeholder 4"/>
              <p:cNvSpPr txBox="1">
                <a:spLocks/>
              </p:cNvSpPr>
              <p:nvPr/>
            </p:nvSpPr>
            <p:spPr>
              <a:xfrm>
                <a:off x="8632386" y="4191735"/>
                <a:ext cx="1066704" cy="400110"/>
              </a:xfrm>
              <a:prstGeom prst="rect">
                <a:avLst/>
              </a:prstGeom>
              <a:effectLst/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000" b="1" i="0" spc="3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𝐲</m:t>
                      </m:r>
                      <m:r>
                        <a:rPr lang="en-US" sz="2000" b="1" i="0" spc="3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b="1" i="0" spc="3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sz="2000" b="1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30" name="Content Placeholder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2386" y="4191735"/>
                <a:ext cx="1066704" cy="400110"/>
              </a:xfrm>
              <a:prstGeom prst="rect">
                <a:avLst/>
              </a:prstGeom>
              <a:blipFill rotWithShape="0">
                <a:blip r:embed="rId8"/>
                <a:stretch>
                  <a:fillRect b="-10769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Content Placeholder 4"/>
              <p:cNvSpPr txBox="1">
                <a:spLocks/>
              </p:cNvSpPr>
              <p:nvPr/>
            </p:nvSpPr>
            <p:spPr>
              <a:xfrm>
                <a:off x="6803461" y="951273"/>
                <a:ext cx="1097280" cy="400110"/>
              </a:xfrm>
              <a:prstGeom prst="rect">
                <a:avLst/>
              </a:prstGeom>
              <a:effectLst/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000" b="1" i="0" spc="30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𝐱</m:t>
                      </m:r>
                      <m:r>
                        <a:rPr lang="en-US" sz="2000" b="1" i="0" spc="30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b="1" i="0" spc="30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sz="2000" b="1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32" name="Content Placeholder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3461" y="951273"/>
                <a:ext cx="1097280" cy="400110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ontent Placeholder 4"/>
              <p:cNvSpPr txBox="1">
                <a:spLocks/>
              </p:cNvSpPr>
              <p:nvPr/>
            </p:nvSpPr>
            <p:spPr>
              <a:xfrm>
                <a:off x="10593067" y="951273"/>
                <a:ext cx="1097280" cy="400110"/>
              </a:xfrm>
              <a:prstGeom prst="rect">
                <a:avLst/>
              </a:prstGeom>
              <a:effectLst/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000" b="1" i="0" spc="3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𝐱</m:t>
                      </m:r>
                      <m:r>
                        <a:rPr lang="en-US" sz="2000" b="1" i="0" spc="3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b="1" i="0" spc="3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𝟐𝐚</m:t>
                      </m:r>
                    </m:oMath>
                  </m:oMathPara>
                </a14:m>
                <a:endParaRPr lang="en-US" sz="2000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9" name="Content Placeholder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93067" y="951273"/>
                <a:ext cx="1097280" cy="400110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Content Placeholder 4"/>
              <p:cNvSpPr txBox="1">
                <a:spLocks/>
              </p:cNvSpPr>
              <p:nvPr/>
            </p:nvSpPr>
            <p:spPr>
              <a:xfrm>
                <a:off x="8159898" y="1222768"/>
                <a:ext cx="2011680" cy="472630"/>
              </a:xfrm>
              <a:prstGeom prst="rect">
                <a:avLst/>
              </a:prstGeom>
              <a:effectLst/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b="1" i="0" spc="30" smtClean="0">
                          <a:solidFill>
                            <a:srgbClr val="673BB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𝐲</m:t>
                      </m:r>
                      <m:r>
                        <a:rPr lang="en-US" sz="2400" b="1" i="0" spc="30" smtClean="0">
                          <a:solidFill>
                            <a:srgbClr val="673BB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000" b="1" i="1">
                              <a:solidFill>
                                <a:srgbClr val="673BB7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000" b="1" i="0">
                              <a:solidFill>
                                <a:srgbClr val="673BB7"/>
                              </a:solidFill>
                              <a:latin typeface="Cambria Math" panose="02040503050406030204" pitchFamily="18" charset="0"/>
                            </a:rPr>
                            <m:t>𝟐𝐚𝐱</m:t>
                          </m:r>
                          <m:r>
                            <a:rPr lang="en-US" sz="2000" b="1" i="0">
                              <a:solidFill>
                                <a:srgbClr val="673BB7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000" b="1" i="1">
                                  <a:solidFill>
                                    <a:srgbClr val="673BB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1" i="0">
                                  <a:solidFill>
                                    <a:srgbClr val="673BB7"/>
                                  </a:solidFill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p>
                              <m:r>
                                <a:rPr lang="en-US" sz="2000" b="1" i="0">
                                  <a:solidFill>
                                    <a:srgbClr val="673BB7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sz="2000" b="1" i="0">
                              <a:solidFill>
                                <a:srgbClr val="673BB7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rad>
                    </m:oMath>
                  </m:oMathPara>
                </a14:m>
                <a:endParaRPr lang="en-US" sz="2000" b="1" dirty="0">
                  <a:solidFill>
                    <a:srgbClr val="673BB7"/>
                  </a:solidFill>
                </a:endParaRPr>
              </a:p>
            </p:txBody>
          </p:sp>
        </mc:Choice>
        <mc:Fallback xmlns="">
          <p:sp>
            <p:nvSpPr>
              <p:cNvPr id="31" name="Content Placeholder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9898" y="1222768"/>
                <a:ext cx="2011680" cy="472630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34075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0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10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10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000"/>
                            </p:stCondLst>
                            <p:childTnLst>
                              <p:par>
                                <p:cTn id="5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10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3000"/>
                            </p:stCondLst>
                            <p:childTnLst>
                              <p:par>
                                <p:cTn id="5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10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2" grpId="0" animBg="1"/>
      <p:bldP spid="14" grpId="0" build="p"/>
      <p:bldP spid="17" grpId="0" build="p"/>
      <p:bldP spid="20" grpId="0" build="p"/>
      <p:bldP spid="30" grpId="0" build="p"/>
      <p:bldP spid="32" grpId="0" build="p"/>
      <p:bldP spid="29" grpId="0" build="p"/>
      <p:bldP spid="31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Freeform 17">
            <a:extLst>
              <a:ext uri="{FF2B5EF4-FFF2-40B4-BE49-F238E27FC236}">
                <a16:creationId xmlns="" xmlns:a16="http://schemas.microsoft.com/office/drawing/2014/main" id="{5E9DA42E-B221-4BBE-B651-F7171591BCD7}"/>
              </a:ext>
            </a:extLst>
          </p:cNvPr>
          <p:cNvSpPr>
            <a:spLocks/>
          </p:cNvSpPr>
          <p:nvPr/>
        </p:nvSpPr>
        <p:spPr bwMode="auto">
          <a:xfrm>
            <a:off x="3958040" y="5531579"/>
            <a:ext cx="1737360" cy="4572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8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 smtClean="0"/>
                  <a:t>Method 14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 smtClean="0"/>
                  <a:t> Example – 7(</a:t>
                </a:r>
                <a:r>
                  <a:rPr lang="en-US" b="0" dirty="0" smtClean="0">
                    <a:solidFill>
                      <a:srgbClr val="FF0000"/>
                    </a:solidFill>
                  </a:rPr>
                  <a:t>continue</a:t>
                </a:r>
                <a:r>
                  <a:rPr lang="en-US" dirty="0" smtClean="0"/>
                  <a:t>)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Content Placeholder 4"/>
          <p:cNvSpPr txBox="1">
            <a:spLocks/>
          </p:cNvSpPr>
          <p:nvPr/>
        </p:nvSpPr>
        <p:spPr>
          <a:xfrm>
            <a:off x="131180" y="863440"/>
            <a:ext cx="5005596" cy="523220"/>
          </a:xfrm>
          <a:prstGeom prst="rect">
            <a:avLst/>
          </a:prstGeom>
          <a:effectLst/>
        </p:spPr>
        <p:txBody>
          <a:bodyPr vert="horz" wrap="square" lIns="91440" tIns="45720" rIns="91440" bIns="45720" rtlCol="0">
            <a:sp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Wingdings 3" panose="05040102010807070707" pitchFamily="18" charset="2"/>
              <a:buNone/>
            </a:pPr>
            <a:r>
              <a:rPr lang="en-US" i="0" dirty="0" smtClean="0">
                <a:latin typeface="+mj-lt"/>
              </a:rPr>
              <a:t>F</a:t>
            </a:r>
            <a:r>
              <a:rPr lang="en-US" b="0" i="0" dirty="0" smtClean="0">
                <a:latin typeface="+mj-lt"/>
              </a:rPr>
              <a:t>rom the Region </a:t>
            </a:r>
            <a:r>
              <a:rPr lang="en-US" b="1" i="0" dirty="0" smtClean="0">
                <a:latin typeface="+mj-lt"/>
              </a:rPr>
              <a:t>R</a:t>
            </a:r>
            <a:r>
              <a:rPr lang="en-US" b="0" i="0" dirty="0" smtClean="0">
                <a:latin typeface="+mj-lt"/>
              </a:rPr>
              <a:t>,</a:t>
            </a:r>
            <a:endParaRPr lang="en-US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ontent Placeholder 4"/>
              <p:cNvSpPr txBox="1">
                <a:spLocks/>
              </p:cNvSpPr>
              <p:nvPr/>
            </p:nvSpPr>
            <p:spPr>
              <a:xfrm>
                <a:off x="131180" y="1538899"/>
                <a:ext cx="1097547" cy="523220"/>
              </a:xfrm>
              <a:prstGeom prst="rect">
                <a:avLst/>
              </a:prstGeom>
              <a:effectLst/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dirty="0"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dirty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Content Placeholder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180" y="1538899"/>
                <a:ext cx="1097547" cy="52322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Freeform 17">
            <a:extLst>
              <a:ext uri="{FF2B5EF4-FFF2-40B4-BE49-F238E27FC236}">
                <a16:creationId xmlns="" xmlns:a16="http://schemas.microsoft.com/office/drawing/2014/main" id="{5E9DA42E-B221-4BBE-B651-F7171591BCD7}"/>
              </a:ext>
            </a:extLst>
          </p:cNvPr>
          <p:cNvSpPr>
            <a:spLocks/>
          </p:cNvSpPr>
          <p:nvPr/>
        </p:nvSpPr>
        <p:spPr bwMode="auto">
          <a:xfrm>
            <a:off x="10572500" y="2434135"/>
            <a:ext cx="1371600" cy="36576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8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Content Placeholder 4"/>
              <p:cNvSpPr txBox="1">
                <a:spLocks/>
              </p:cNvSpPr>
              <p:nvPr/>
            </p:nvSpPr>
            <p:spPr>
              <a:xfrm>
                <a:off x="1777500" y="1533844"/>
                <a:ext cx="2286000" cy="523220"/>
              </a:xfrm>
              <a:prstGeom prst="rect">
                <a:avLst/>
              </a:prstGeom>
              <a:effectLst/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dirty="0">
                          <a:latin typeface="Cambria Math" panose="02040503050406030204" pitchFamily="18" charset="0"/>
                        </a:rPr>
                        <m:t>⇒</m:t>
                      </m:r>
                      <m:r>
                        <m:rPr>
                          <m:sty m:val="p"/>
                        </m:rPr>
                        <a:rPr lang="en-US" dirty="0">
                          <a:latin typeface="Cambria Math" panose="02040503050406030204" pitchFamily="18" charset="0"/>
                        </a:rPr>
                        <m:t>r</m:t>
                      </m:r>
                      <m:r>
                        <a:rPr lang="en-US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dirty="0">
                          <a:latin typeface="Cambria Math" panose="02040503050406030204" pitchFamily="18" charset="0"/>
                        </a:rPr>
                        <m:t>sin</m:t>
                      </m:r>
                      <m:r>
                        <a:rPr lang="en-US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l-GR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θ</m:t>
                      </m:r>
                      <m:r>
                        <a:rPr lang="en-US" dirty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Content Placeholder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7500" y="1533844"/>
                <a:ext cx="2286000" cy="52322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Freeform 17">
            <a:extLst>
              <a:ext uri="{FF2B5EF4-FFF2-40B4-BE49-F238E27FC236}">
                <a16:creationId xmlns="" xmlns:a16="http://schemas.microsoft.com/office/drawing/2014/main" id="{5E9DA42E-B221-4BBE-B651-F7171591BCD7}"/>
              </a:ext>
            </a:extLst>
          </p:cNvPr>
          <p:cNvSpPr>
            <a:spLocks/>
          </p:cNvSpPr>
          <p:nvPr/>
        </p:nvSpPr>
        <p:spPr bwMode="auto">
          <a:xfrm>
            <a:off x="8972285" y="1626862"/>
            <a:ext cx="914400" cy="36576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49" name="Freeform 17">
            <a:extLst>
              <a:ext uri="{FF2B5EF4-FFF2-40B4-BE49-F238E27FC236}">
                <a16:creationId xmlns="" xmlns:a16="http://schemas.microsoft.com/office/drawing/2014/main" id="{5E9DA42E-B221-4BBE-B651-F7171591BCD7}"/>
              </a:ext>
            </a:extLst>
          </p:cNvPr>
          <p:cNvSpPr>
            <a:spLocks/>
          </p:cNvSpPr>
          <p:nvPr/>
        </p:nvSpPr>
        <p:spPr bwMode="auto">
          <a:xfrm>
            <a:off x="10582009" y="1626862"/>
            <a:ext cx="1005840" cy="36576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8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Content Placeholder 4"/>
              <p:cNvSpPr txBox="1">
                <a:spLocks/>
              </p:cNvSpPr>
              <p:nvPr/>
            </p:nvSpPr>
            <p:spPr>
              <a:xfrm>
                <a:off x="4512258" y="1533844"/>
                <a:ext cx="3383280" cy="523220"/>
              </a:xfrm>
              <a:prstGeom prst="rect">
                <a:avLst/>
              </a:prstGeom>
              <a:effectLst/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dirty="0">
                          <a:latin typeface="Cambria Math" panose="02040503050406030204" pitchFamily="18" charset="0"/>
                        </a:rPr>
                        <m:t>⇒</m:t>
                      </m:r>
                      <m:r>
                        <m:rPr>
                          <m:sty m:val="p"/>
                        </m:rPr>
                        <a:rPr lang="en-US" dirty="0">
                          <a:latin typeface="Cambria Math" panose="02040503050406030204" pitchFamily="18" charset="0"/>
                        </a:rPr>
                        <m:t>r</m:t>
                      </m:r>
                      <m:r>
                        <a:rPr lang="en-US" dirty="0">
                          <a:latin typeface="Cambria Math" panose="02040503050406030204" pitchFamily="18" charset="0"/>
                        </a:rPr>
                        <m:t>=0 </m:t>
                      </m:r>
                      <m:r>
                        <m:rPr>
                          <m:sty m:val="p"/>
                        </m:rPr>
                        <a:rPr lang="en-US" dirty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or</m:t>
                      </m:r>
                      <m:r>
                        <a:rPr lang="en-US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dirty="0">
                          <a:latin typeface="Cambria Math" panose="02040503050406030204" pitchFamily="18" charset="0"/>
                        </a:rPr>
                        <m:t>sin</m:t>
                      </m:r>
                      <m:r>
                        <a:rPr lang="en-US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l-GR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θ</m:t>
                      </m:r>
                      <m:r>
                        <a:rPr lang="en-US" dirty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Content Placeholder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2258" y="1533844"/>
                <a:ext cx="3383280" cy="52322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Content Placeholder 4"/>
              <p:cNvSpPr txBox="1">
                <a:spLocks/>
              </p:cNvSpPr>
              <p:nvPr/>
            </p:nvSpPr>
            <p:spPr>
              <a:xfrm>
                <a:off x="8544328" y="1533844"/>
                <a:ext cx="3474720" cy="523220"/>
              </a:xfrm>
              <a:prstGeom prst="rect">
                <a:avLst/>
              </a:prstGeom>
              <a:effectLst/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dirty="0">
                          <a:latin typeface="Cambria Math" panose="02040503050406030204" pitchFamily="18" charset="0"/>
                        </a:rPr>
                        <m:t>⇒</m:t>
                      </m:r>
                      <m:r>
                        <m:rPr>
                          <m:sty m:val="p"/>
                        </m:rPr>
                        <a:rPr lang="en-US" dirty="0">
                          <a:latin typeface="Cambria Math" panose="02040503050406030204" pitchFamily="18" charset="0"/>
                        </a:rPr>
                        <m:t>r</m:t>
                      </m:r>
                      <m:r>
                        <a:rPr lang="en-US" dirty="0">
                          <a:latin typeface="Cambria Math" panose="02040503050406030204" pitchFamily="18" charset="0"/>
                        </a:rPr>
                        <m:t>=0   </m:t>
                      </m:r>
                      <m:r>
                        <m:rPr>
                          <m:sty m:val="p"/>
                        </m:rPr>
                        <a:rPr lang="en-US" dirty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or</m:t>
                      </m:r>
                      <m:r>
                        <a:rPr lang="en-US" dirty="0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m:rPr>
                          <m:sty m:val="p"/>
                        </m:rPr>
                        <a:rPr lang="el-GR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θ</m:t>
                      </m:r>
                      <m:r>
                        <a:rPr lang="en-US" dirty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Content Placeholder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4328" y="1533844"/>
                <a:ext cx="3474720" cy="52322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Content Placeholder 4"/>
              <p:cNvSpPr txBox="1">
                <a:spLocks/>
              </p:cNvSpPr>
              <p:nvPr/>
            </p:nvSpPr>
            <p:spPr>
              <a:xfrm>
                <a:off x="131180" y="2360460"/>
                <a:ext cx="1097547" cy="523220"/>
              </a:xfrm>
              <a:prstGeom prst="rect">
                <a:avLst/>
              </a:prstGeom>
              <a:effectLst/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dirty="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dirty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Content Placeholder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180" y="2360460"/>
                <a:ext cx="1097547" cy="523220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ontent Placeholder 4"/>
              <p:cNvSpPr txBox="1">
                <a:spLocks/>
              </p:cNvSpPr>
              <p:nvPr/>
            </p:nvSpPr>
            <p:spPr>
              <a:xfrm>
                <a:off x="1777500" y="2355405"/>
                <a:ext cx="2286000" cy="523220"/>
              </a:xfrm>
              <a:prstGeom prst="rect">
                <a:avLst/>
              </a:prstGeom>
              <a:effectLst/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dirty="0">
                          <a:latin typeface="Cambria Math" panose="02040503050406030204" pitchFamily="18" charset="0"/>
                        </a:rPr>
                        <m:t>⇒</m:t>
                      </m:r>
                      <m:r>
                        <m:rPr>
                          <m:sty m:val="p"/>
                        </m:rPr>
                        <a:rPr lang="en-US" dirty="0">
                          <a:latin typeface="Cambria Math" panose="02040503050406030204" pitchFamily="18" charset="0"/>
                        </a:rPr>
                        <m:t>r</m:t>
                      </m:r>
                      <m:r>
                        <a:rPr lang="en-US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dirty="0">
                          <a:latin typeface="Cambria Math" panose="02040503050406030204" pitchFamily="18" charset="0"/>
                        </a:rPr>
                        <m:t>cos</m:t>
                      </m:r>
                      <m:r>
                        <a:rPr lang="en-US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l-GR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θ</m:t>
                      </m:r>
                      <m:r>
                        <a:rPr lang="en-US" dirty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Content Placeholder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7500" y="2355405"/>
                <a:ext cx="2286000" cy="523220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Freeform 17">
            <a:extLst>
              <a:ext uri="{FF2B5EF4-FFF2-40B4-BE49-F238E27FC236}">
                <a16:creationId xmlns="" xmlns:a16="http://schemas.microsoft.com/office/drawing/2014/main" id="{5E9DA42E-B221-4BBE-B651-F7171591BCD7}"/>
              </a:ext>
            </a:extLst>
          </p:cNvPr>
          <p:cNvSpPr>
            <a:spLocks/>
          </p:cNvSpPr>
          <p:nvPr/>
        </p:nvSpPr>
        <p:spPr bwMode="auto">
          <a:xfrm>
            <a:off x="4979343" y="3269984"/>
            <a:ext cx="1828800" cy="36576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8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Content Placeholder 4"/>
              <p:cNvSpPr txBox="1">
                <a:spLocks/>
              </p:cNvSpPr>
              <p:nvPr/>
            </p:nvSpPr>
            <p:spPr>
              <a:xfrm>
                <a:off x="4512258" y="2355405"/>
                <a:ext cx="3383280" cy="523220"/>
              </a:xfrm>
              <a:prstGeom prst="rect">
                <a:avLst/>
              </a:prstGeom>
              <a:effectLst/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dirty="0">
                          <a:latin typeface="Cambria Math" panose="02040503050406030204" pitchFamily="18" charset="0"/>
                        </a:rPr>
                        <m:t>⇒</m:t>
                      </m:r>
                      <m:r>
                        <m:rPr>
                          <m:sty m:val="p"/>
                        </m:rPr>
                        <a:rPr lang="en-US" dirty="0">
                          <a:latin typeface="Cambria Math" panose="02040503050406030204" pitchFamily="18" charset="0"/>
                        </a:rPr>
                        <m:t>r</m:t>
                      </m:r>
                      <m:r>
                        <a:rPr lang="en-US" dirty="0">
                          <a:latin typeface="Cambria Math" panose="02040503050406030204" pitchFamily="18" charset="0"/>
                        </a:rPr>
                        <m:t>=0 </m:t>
                      </m:r>
                      <m:r>
                        <m:rPr>
                          <m:sty m:val="p"/>
                        </m:rPr>
                        <a:rPr lang="en-US" dirty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or</m:t>
                      </m:r>
                      <m:r>
                        <a:rPr lang="en-US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dirty="0">
                          <a:latin typeface="Cambria Math" panose="02040503050406030204" pitchFamily="18" charset="0"/>
                        </a:rPr>
                        <m:t>cos</m:t>
                      </m:r>
                      <m:r>
                        <a:rPr lang="en-US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l-GR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θ</m:t>
                      </m:r>
                      <m:r>
                        <a:rPr lang="en-US" dirty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Content Placeholder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2258" y="2355405"/>
                <a:ext cx="3383280" cy="523220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Content Placeholder 4"/>
              <p:cNvSpPr txBox="1">
                <a:spLocks/>
              </p:cNvSpPr>
              <p:nvPr/>
            </p:nvSpPr>
            <p:spPr>
              <a:xfrm>
                <a:off x="8544328" y="2355405"/>
                <a:ext cx="3474720" cy="523220"/>
              </a:xfrm>
              <a:prstGeom prst="rect">
                <a:avLst/>
              </a:prstGeom>
              <a:effectLst/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dirty="0">
                          <a:latin typeface="Cambria Math" panose="02040503050406030204" pitchFamily="18" charset="0"/>
                        </a:rPr>
                        <m:t>⇒</m:t>
                      </m:r>
                      <m:r>
                        <m:rPr>
                          <m:sty m:val="p"/>
                        </m:rPr>
                        <a:rPr lang="en-US" dirty="0">
                          <a:latin typeface="Cambria Math" panose="02040503050406030204" pitchFamily="18" charset="0"/>
                        </a:rPr>
                        <m:t>r</m:t>
                      </m:r>
                      <m:r>
                        <a:rPr lang="en-US" dirty="0">
                          <a:latin typeface="Cambria Math" panose="02040503050406030204" pitchFamily="18" charset="0"/>
                        </a:rPr>
                        <m:t>=0   </m:t>
                      </m:r>
                      <m:r>
                        <m:rPr>
                          <m:sty m:val="p"/>
                        </m:rPr>
                        <a:rPr lang="en-US" dirty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or</m:t>
                      </m:r>
                      <m:r>
                        <a:rPr lang="en-US" dirty="0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m:rPr>
                          <m:sty m:val="p"/>
                        </m:rPr>
                        <a:rPr lang="el-GR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θ</m:t>
                      </m:r>
                      <m:r>
                        <a:rPr lang="en-US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dirty="0">
                          <a:latin typeface="Cambria Math" panose="02040503050406030204" pitchFamily="18" charset="0"/>
                        </a:rPr>
                        <m:t>π</m:t>
                      </m:r>
                      <m:r>
                        <a:rPr lang="en-US" dirty="0">
                          <a:latin typeface="Cambria Math" panose="02040503050406030204" pitchFamily="18" charset="0"/>
                        </a:rPr>
                        <m:t>/2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Content Placeholder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4328" y="2355405"/>
                <a:ext cx="3474720" cy="523220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Content Placeholder 4"/>
              <p:cNvSpPr txBox="1">
                <a:spLocks/>
              </p:cNvSpPr>
              <p:nvPr/>
            </p:nvSpPr>
            <p:spPr>
              <a:xfrm>
                <a:off x="131179" y="3182021"/>
                <a:ext cx="1188720" cy="523220"/>
              </a:xfrm>
              <a:prstGeom prst="rect">
                <a:avLst/>
              </a:prstGeom>
              <a:effectLst/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dirty="0" smtClean="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dirty="0" smtClean="0">
                          <a:latin typeface="Cambria Math" panose="02040503050406030204" pitchFamily="18" charset="0"/>
                        </a:rPr>
                        <m:t>=2</m:t>
                      </m:r>
                      <m:r>
                        <m:rPr>
                          <m:sty m:val="p"/>
                        </m:rPr>
                        <a:rPr lang="en-US" b="0" i="0" dirty="0" smtClean="0">
                          <a:latin typeface="Cambria Math" panose="02040503050406030204" pitchFamily="18" charset="0"/>
                        </a:rPr>
                        <m:t>a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Content Placeholder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179" y="3182021"/>
                <a:ext cx="1188720" cy="523220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Content Placeholder 4"/>
              <p:cNvSpPr txBox="1">
                <a:spLocks/>
              </p:cNvSpPr>
              <p:nvPr/>
            </p:nvSpPr>
            <p:spPr>
              <a:xfrm>
                <a:off x="1777500" y="3176966"/>
                <a:ext cx="2468880" cy="523220"/>
              </a:xfrm>
              <a:prstGeom prst="rect">
                <a:avLst/>
              </a:prstGeom>
              <a:effectLst/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dirty="0" smtClean="0">
                          <a:latin typeface="Cambria Math" panose="02040503050406030204" pitchFamily="18" charset="0"/>
                        </a:rPr>
                        <m:t>⇒</m:t>
                      </m:r>
                      <m:r>
                        <m:rPr>
                          <m:sty m:val="p"/>
                        </m:rPr>
                        <a:rPr lang="en-US" dirty="0" smtClean="0">
                          <a:latin typeface="Cambria Math" panose="02040503050406030204" pitchFamily="18" charset="0"/>
                        </a:rPr>
                        <m:t>r</m:t>
                      </m:r>
                      <m:r>
                        <a:rPr lang="en-US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dirty="0" smtClean="0">
                          <a:latin typeface="Cambria Math" panose="02040503050406030204" pitchFamily="18" charset="0"/>
                        </a:rPr>
                        <m:t>cos</m:t>
                      </m:r>
                      <m:r>
                        <a:rPr lang="en-US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l-GR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θ</m:t>
                      </m:r>
                      <m:r>
                        <a:rPr lang="en-US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0" dirty="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m:rPr>
                          <m:sty m:val="p"/>
                        </m:rPr>
                        <a:rPr lang="en-US" b="0" i="0" dirty="0" smtClean="0">
                          <a:latin typeface="Cambria Math" panose="02040503050406030204" pitchFamily="18" charset="0"/>
                        </a:rPr>
                        <m:t>a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Content Placeholder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7500" y="3176966"/>
                <a:ext cx="2468880" cy="523220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Content Placeholder 4"/>
              <p:cNvSpPr txBox="1">
                <a:spLocks/>
              </p:cNvSpPr>
              <p:nvPr/>
            </p:nvSpPr>
            <p:spPr>
              <a:xfrm>
                <a:off x="4512258" y="3176966"/>
                <a:ext cx="2377440" cy="523220"/>
              </a:xfrm>
              <a:prstGeom prst="rect">
                <a:avLst/>
              </a:prstGeom>
              <a:effectLst/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0" dirty="0" smtClean="0">
                          <a:latin typeface="Cambria Math" panose="02040503050406030204" pitchFamily="18" charset="0"/>
                        </a:rPr>
                        <m:t>⇒</m:t>
                      </m:r>
                      <m:r>
                        <m:rPr>
                          <m:sty m:val="p"/>
                        </m:rPr>
                        <a:rPr lang="en-US" b="0" i="0" dirty="0" smtClean="0">
                          <a:latin typeface="Cambria Math" panose="02040503050406030204" pitchFamily="18" charset="0"/>
                        </a:rPr>
                        <m:t>r</m:t>
                      </m:r>
                      <m:r>
                        <a:rPr lang="en-US" b="0" i="0" dirty="0" smtClean="0">
                          <a:latin typeface="Cambria Math" panose="02040503050406030204" pitchFamily="18" charset="0"/>
                        </a:rPr>
                        <m:t>=2</m:t>
                      </m:r>
                      <m:r>
                        <m:rPr>
                          <m:sty m:val="p"/>
                        </m:rPr>
                        <a:rPr lang="en-US" b="0" i="0" dirty="0" smtClean="0">
                          <a:latin typeface="Cambria Math" panose="02040503050406030204" pitchFamily="18" charset="0"/>
                        </a:rPr>
                        <m:t>a</m:t>
                      </m:r>
                      <m:func>
                        <m:func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sec</m:t>
                          </m:r>
                        </m:fName>
                        <m:e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θ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Content Placeholder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2258" y="3176966"/>
                <a:ext cx="2377440" cy="523220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Content Placeholder 4"/>
              <p:cNvSpPr txBox="1">
                <a:spLocks/>
              </p:cNvSpPr>
              <p:nvPr/>
            </p:nvSpPr>
            <p:spPr>
              <a:xfrm>
                <a:off x="131179" y="5490492"/>
                <a:ext cx="3383280" cy="523220"/>
              </a:xfrm>
              <a:prstGeom prst="rect">
                <a:avLst/>
              </a:prstGeom>
              <a:effectLst/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b="0" i="0" dirty="0" smtClean="0">
                    <a:solidFill>
                      <a:srgbClr val="002060"/>
                    </a:solidFill>
                    <a:latin typeface="+mj-lt"/>
                  </a:rPr>
                  <a:t>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f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</m:e>
                    </m:d>
                    <m:r>
                      <a:rPr lang="en-US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p>
                        <m:r>
                          <a:rPr lang="en-US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p>
                        <m:r>
                          <a:rPr lang="en-US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2" name="Content Placeholder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179" y="5490492"/>
                <a:ext cx="3383280" cy="523220"/>
              </a:xfrm>
              <a:prstGeom prst="rect">
                <a:avLst/>
              </a:prstGeom>
              <a:blipFill rotWithShape="0">
                <a:blip r:embed="rId14"/>
                <a:stretch>
                  <a:fillRect l="-3784" t="-11628" b="-32558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Content Placeholder 4"/>
              <p:cNvSpPr txBox="1">
                <a:spLocks/>
              </p:cNvSpPr>
              <p:nvPr/>
            </p:nvSpPr>
            <p:spPr>
              <a:xfrm>
                <a:off x="3514458" y="5484281"/>
                <a:ext cx="2286000" cy="523220"/>
              </a:xfrm>
              <a:prstGeom prst="rect">
                <a:avLst/>
              </a:prstGeom>
              <a:effectLst/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⇒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f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r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θ</m:t>
                          </m:r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r</m:t>
                          </m:r>
                        </m:e>
                        <m:sup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3" name="Content Placeholder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4458" y="5484281"/>
                <a:ext cx="2286000" cy="523220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Freeform 17">
            <a:extLst>
              <a:ext uri="{FF2B5EF4-FFF2-40B4-BE49-F238E27FC236}">
                <a16:creationId xmlns="" xmlns:a16="http://schemas.microsoft.com/office/drawing/2014/main" id="{5E9DA42E-B221-4BBE-B651-F7171591BCD7}"/>
              </a:ext>
            </a:extLst>
          </p:cNvPr>
          <p:cNvSpPr>
            <a:spLocks/>
          </p:cNvSpPr>
          <p:nvPr/>
        </p:nvSpPr>
        <p:spPr bwMode="auto">
          <a:xfrm>
            <a:off x="5002877" y="4139273"/>
            <a:ext cx="1828800" cy="36576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8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Content Placeholder 4"/>
              <p:cNvSpPr txBox="1">
                <a:spLocks/>
              </p:cNvSpPr>
              <p:nvPr/>
            </p:nvSpPr>
            <p:spPr>
              <a:xfrm>
                <a:off x="131180" y="4003582"/>
                <a:ext cx="2560320" cy="629724"/>
              </a:xfrm>
              <a:prstGeom prst="rect">
                <a:avLst/>
              </a:prstGeom>
              <a:effectLst/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dirty="0" smtClean="0"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dirty="0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ax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p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Content Placeholder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180" y="4003582"/>
                <a:ext cx="2560320" cy="629724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Content Placeholder 4"/>
              <p:cNvSpPr txBox="1">
                <a:spLocks/>
              </p:cNvSpPr>
              <p:nvPr/>
            </p:nvSpPr>
            <p:spPr>
              <a:xfrm>
                <a:off x="4512258" y="4060216"/>
                <a:ext cx="2468880" cy="523220"/>
              </a:xfrm>
              <a:prstGeom prst="rect">
                <a:avLst/>
              </a:prstGeom>
              <a:effectLst/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0" dirty="0" smtClean="0">
                          <a:latin typeface="Cambria Math" panose="02040503050406030204" pitchFamily="18" charset="0"/>
                        </a:rPr>
                        <m:t>⇒</m:t>
                      </m:r>
                      <m:r>
                        <m:rPr>
                          <m:sty m:val="p"/>
                        </m:rPr>
                        <a:rPr lang="en-US" b="0" i="0" dirty="0" smtClean="0">
                          <a:latin typeface="Cambria Math" panose="02040503050406030204" pitchFamily="18" charset="0"/>
                        </a:rPr>
                        <m:t>r</m:t>
                      </m:r>
                      <m:r>
                        <a:rPr lang="en-US" b="0" i="0" dirty="0" smtClean="0">
                          <a:latin typeface="Cambria Math" panose="02040503050406030204" pitchFamily="18" charset="0"/>
                        </a:rPr>
                        <m:t>=2</m:t>
                      </m:r>
                      <m:r>
                        <m:rPr>
                          <m:sty m:val="p"/>
                        </m:rPr>
                        <a:rPr lang="en-US" b="0" i="0" dirty="0" smtClean="0">
                          <a:latin typeface="Cambria Math" panose="02040503050406030204" pitchFamily="18" charset="0"/>
                        </a:rPr>
                        <m:t>a</m:t>
                      </m:r>
                      <m:func>
                        <m:func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θ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6" name="Content Placeholder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2258" y="4060216"/>
                <a:ext cx="2468880" cy="523220"/>
              </a:xfrm>
              <a:prstGeom prst="rect">
                <a:avLst/>
              </a:prstGeom>
              <a:blipFill rotWithShape="0">
                <a:blip r:embed="rId17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Content Placeholder 4"/>
              <p:cNvSpPr txBox="1">
                <a:spLocks/>
              </p:cNvSpPr>
              <p:nvPr/>
            </p:nvSpPr>
            <p:spPr>
              <a:xfrm>
                <a:off x="6885297" y="3440023"/>
                <a:ext cx="5274595" cy="2379882"/>
              </a:xfrm>
              <a:prstGeom prst="rect">
                <a:avLst/>
              </a:prstGeom>
              <a:ln>
                <a:solidFill>
                  <a:srgbClr val="7030A0"/>
                </a:solidFill>
              </a:ln>
              <a:effectLst/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5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dirty="0" smtClean="0"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b="0" i="0" dirty="0" smtClean="0">
                          <a:latin typeface="Cambria Math" panose="02040503050406030204" pitchFamily="18" charset="0"/>
                        </a:rPr>
                        <m:t>                =</m:t>
                      </m:r>
                      <m:rad>
                        <m:radPr>
                          <m:deg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ax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i="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p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rad>
                    </m:oMath>
                  </m:oMathPara>
                </a14:m>
                <a:endParaRPr lang="en-US" dirty="0" smtClean="0"/>
              </a:p>
              <a:p>
                <a:pPr marL="0" indent="0">
                  <a:lnSpc>
                    <a:spcPct val="125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p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             =2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ax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p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b="0" dirty="0" smtClean="0"/>
              </a:p>
              <a:p>
                <a:pPr marL="0" indent="0">
                  <a:lnSpc>
                    <a:spcPct val="125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r</m:t>
                          </m:r>
                        </m:e>
                        <m:sup>
                          <m: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func>
                        <m:func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b="0" i="0" dirty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e>
                            <m:sup>
                              <m:r>
                                <a:rPr lang="en-US" b="0" i="0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fName>
                        <m:e>
                          <m: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θ</m:t>
                          </m:r>
                        </m:e>
                      </m:func>
                      <m:r>
                        <a:rPr lang="en-US" b="0" i="0" dirty="0" smtClean="0">
                          <a:latin typeface="Cambria Math" panose="02040503050406030204" pitchFamily="18" charset="0"/>
                        </a:rPr>
                        <m:t> =2</m:t>
                      </m:r>
                      <m:r>
                        <m:rPr>
                          <m:sty m:val="p"/>
                        </m:rPr>
                        <a:rPr lang="en-US" b="0" i="0" dirty="0" smtClean="0"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US" b="0" i="0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dirty="0" smtClean="0">
                          <a:latin typeface="Cambria Math" panose="02040503050406030204" pitchFamily="18" charset="0"/>
                        </a:rPr>
                        <m:t>r</m:t>
                      </m:r>
                      <m:r>
                        <a:rPr lang="en-US" b="0" i="0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dirty="0" smtClean="0">
                          <a:latin typeface="Cambria Math" panose="02040503050406030204" pitchFamily="18" charset="0"/>
                        </a:rPr>
                        <m:t>cos</m:t>
                      </m:r>
                      <m:r>
                        <a:rPr lang="en-US" b="0" i="0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θ</m:t>
                      </m:r>
                      <m:r>
                        <a:rPr lang="en-US" b="0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r</m:t>
                          </m:r>
                        </m:e>
                        <m:sup>
                          <m:r>
                            <a:rPr lang="en-US" b="0" i="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func>
                        <m:funcPr>
                          <m:ctrlP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b="0" i="0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cos</m:t>
                              </m:r>
                            </m:e>
                            <m:sup>
                              <m:r>
                                <a:rPr lang="en-US" b="0" i="0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fName>
                        <m:e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θ</m:t>
                          </m:r>
                        </m:e>
                      </m:func>
                    </m:oMath>
                  </m:oMathPara>
                </a14:m>
                <a:endParaRPr lang="en-US" b="0" dirty="0" smtClean="0">
                  <a:ea typeface="Cambria Math" panose="02040503050406030204" pitchFamily="18" charset="0"/>
                </a:endParaRPr>
              </a:p>
              <a:p>
                <a:pPr marL="0" indent="0">
                  <a:lnSpc>
                    <a:spcPct val="125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r</m:t>
                          </m:r>
                        </m:e>
                        <m:sup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             =</m:t>
                      </m:r>
                      <m:r>
                        <a:rPr lang="en-US" i="0" dirty="0">
                          <a:latin typeface="Cambria Math" panose="02040503050406030204" pitchFamily="18" charset="0"/>
                        </a:rPr>
                        <m:t>2</m:t>
                      </m:r>
                      <m:r>
                        <m:rPr>
                          <m:sty m:val="p"/>
                        </m:rPr>
                        <a:rPr lang="en-US" i="0" dirty="0"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US" b="0" i="0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i="0" dirty="0">
                          <a:latin typeface="Cambria Math" panose="02040503050406030204" pitchFamily="18" charset="0"/>
                        </a:rPr>
                        <m:t>r</m:t>
                      </m:r>
                      <m:r>
                        <a:rPr lang="en-US" b="0" i="0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i="0" dirty="0">
                          <a:latin typeface="Cambria Math" panose="02040503050406030204" pitchFamily="18" charset="0"/>
                        </a:rPr>
                        <m:t>cos</m:t>
                      </m:r>
                      <m:r>
                        <a:rPr lang="en-US" i="0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i="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θ</m:t>
                      </m:r>
                    </m:oMath>
                  </m:oMathPara>
                </a14:m>
                <a:endParaRPr lang="en-US" dirty="0" smtClean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4" name="Content Placeholder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5297" y="3440023"/>
                <a:ext cx="5274595" cy="2379882"/>
              </a:xfrm>
              <a:prstGeom prst="rect">
                <a:avLst/>
              </a:prstGeom>
              <a:blipFill rotWithShape="0">
                <a:blip r:embed="rId18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0147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000"/>
                                        <p:tgtEl>
                                          <p:spTgt spid="4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000"/>
                                        <p:tgtEl>
                                          <p:spTgt spid="4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10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10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10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10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1000"/>
                                        <p:tgtEl>
                                          <p:spTgt spid="4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10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10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10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000"/>
                            </p:stCondLst>
                            <p:childTnLst>
                              <p:par>
                                <p:cTn id="7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1000"/>
                                        <p:tgtEl>
                                          <p:spTgt spid="5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10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10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000"/>
                            </p:stCondLst>
                            <p:childTnLst>
                              <p:par>
                                <p:cTn id="8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1000"/>
                                        <p:tgtEl>
                                          <p:spTgt spid="4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1000"/>
                                        <p:tgtEl>
                                          <p:spTgt spid="5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10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1000"/>
                                        <p:tgtEl>
                                          <p:spTgt spid="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1000"/>
                                        <p:tgtEl>
                                          <p:spTgt spid="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1000"/>
                                        <p:tgtEl>
                                          <p:spTgt spid="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16" dur="10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2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19" dur="1000"/>
                                        <p:tgtEl>
                                          <p:spTgt spid="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2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22" dur="1000"/>
                                        <p:tgtEl>
                                          <p:spTgt spid="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2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25" dur="1000"/>
                                        <p:tgtEl>
                                          <p:spTgt spid="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2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28" dur="1000"/>
                                        <p:tgtEl>
                                          <p:spTgt spid="5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4" dur="100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9" dur="1000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1000"/>
                            </p:stCondLst>
                            <p:childTnLst>
                              <p:par>
                                <p:cTn id="1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3" dur="1000"/>
                                        <p:tgtEl>
                                          <p:spTgt spid="5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build="p" animBg="1"/>
      <p:bldP spid="16" grpId="0" build="p"/>
      <p:bldP spid="42" grpId="0" build="p" animBg="1"/>
      <p:bldP spid="24" grpId="0" build="p"/>
      <p:bldP spid="48" grpId="0" build="p" animBg="1"/>
      <p:bldP spid="49" grpId="0" build="p" animBg="1"/>
      <p:bldP spid="26" grpId="0" build="p"/>
      <p:bldP spid="27" grpId="0" build="p"/>
      <p:bldP spid="28" grpId="0" build="p"/>
      <p:bldP spid="29" grpId="0" build="p"/>
      <p:bldP spid="50" grpId="0" build="p" animBg="1"/>
      <p:bldP spid="30" grpId="0" build="p"/>
      <p:bldP spid="31" grpId="0" build="p"/>
      <p:bldP spid="32" grpId="0" build="p"/>
      <p:bldP spid="33" grpId="0" build="p"/>
      <p:bldP spid="35" grpId="0" build="p"/>
      <p:bldP spid="52" grpId="0" build="p"/>
      <p:bldP spid="53" grpId="0" build="p"/>
      <p:bldP spid="40" grpId="0" build="p" animBg="1"/>
      <p:bldP spid="44" grpId="0" build="p"/>
      <p:bldP spid="46" grpId="0" build="p"/>
      <p:bldP spid="54" grpId="0" build="p" animBg="1"/>
      <p:bldP spid="54" grpId="1" build="allAtOnce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22568" y="151935"/>
            <a:ext cx="9872008" cy="5953030"/>
          </a:xfrm>
        </p:spPr>
        <p:txBody>
          <a:bodyPr>
            <a:normAutofit/>
          </a:bodyPr>
          <a:lstStyle/>
          <a:p>
            <a:r>
              <a:rPr lang="en-US" sz="2200" dirty="0">
                <a:solidFill>
                  <a:srgbClr val="7030A0"/>
                </a:solidFill>
              </a:rPr>
              <a:t>METHOD – 6	: D.I. OVER GENERAL REGION IN POLAR COORDINATES</a:t>
            </a:r>
            <a:r>
              <a:rPr lang="en-US" sz="2200" dirty="0">
                <a:solidFill>
                  <a:srgbClr val="FF0000"/>
                </a:solidFill>
              </a:rPr>
              <a:t>(1)</a:t>
            </a:r>
            <a:endParaRPr lang="en-US" sz="2200" dirty="0">
              <a:solidFill>
                <a:srgbClr val="7030A0"/>
              </a:solidFill>
            </a:endParaRPr>
          </a:p>
          <a:p>
            <a:endParaRPr lang="en-US" sz="2200" dirty="0" smtClean="0">
              <a:solidFill>
                <a:srgbClr val="002060"/>
              </a:solidFill>
            </a:endParaRPr>
          </a:p>
          <a:p>
            <a:r>
              <a:rPr lang="en-US" sz="2200" dirty="0" smtClean="0">
                <a:solidFill>
                  <a:srgbClr val="002060"/>
                </a:solidFill>
              </a:rPr>
              <a:t>METHOD </a:t>
            </a:r>
            <a:r>
              <a:rPr lang="en-US" sz="2200" dirty="0">
                <a:solidFill>
                  <a:srgbClr val="002060"/>
                </a:solidFill>
              </a:rPr>
              <a:t>– </a:t>
            </a:r>
            <a:r>
              <a:rPr lang="en-US" sz="2200" dirty="0" smtClean="0">
                <a:solidFill>
                  <a:srgbClr val="002060"/>
                </a:solidFill>
              </a:rPr>
              <a:t>5	: </a:t>
            </a:r>
            <a:r>
              <a:rPr lang="en-US" sz="2200" dirty="0">
                <a:solidFill>
                  <a:srgbClr val="002060"/>
                </a:solidFill>
              </a:rPr>
              <a:t>D.I. BY CHANGE OF ORDER OF </a:t>
            </a:r>
            <a:r>
              <a:rPr lang="en-US" sz="2200" dirty="0" smtClean="0">
                <a:solidFill>
                  <a:srgbClr val="002060"/>
                </a:solidFill>
              </a:rPr>
              <a:t>INTEGRATION</a:t>
            </a:r>
            <a:r>
              <a:rPr lang="en-US" sz="2200" dirty="0" smtClean="0">
                <a:solidFill>
                  <a:srgbClr val="FF0000"/>
                </a:solidFill>
              </a:rPr>
              <a:t>(3)</a:t>
            </a:r>
            <a:endParaRPr lang="en-US" sz="2200" dirty="0">
              <a:solidFill>
                <a:srgbClr val="002060"/>
              </a:solidFill>
            </a:endParaRPr>
          </a:p>
          <a:p>
            <a:r>
              <a:rPr lang="en-US" sz="2200" b="1" dirty="0" smtClean="0">
                <a:solidFill>
                  <a:srgbClr val="7030A0"/>
                </a:solidFill>
              </a:rPr>
              <a:t>METHOD </a:t>
            </a:r>
            <a:r>
              <a:rPr lang="en-US" sz="2200" b="1" dirty="0">
                <a:solidFill>
                  <a:srgbClr val="7030A0"/>
                </a:solidFill>
              </a:rPr>
              <a:t>– </a:t>
            </a:r>
            <a:r>
              <a:rPr lang="en-US" sz="2200" b="1" dirty="0" smtClean="0">
                <a:solidFill>
                  <a:srgbClr val="7030A0"/>
                </a:solidFill>
              </a:rPr>
              <a:t>13	: </a:t>
            </a:r>
            <a:r>
              <a:rPr lang="en-US" sz="2200" b="1" dirty="0">
                <a:solidFill>
                  <a:srgbClr val="7030A0"/>
                </a:solidFill>
              </a:rPr>
              <a:t>D.I. BY CHANGE OF VARIABLE IN CARTESIAN COORDINATES</a:t>
            </a:r>
          </a:p>
          <a:p>
            <a:r>
              <a:rPr lang="en-US" sz="2200" b="1" dirty="0">
                <a:solidFill>
                  <a:srgbClr val="002060"/>
                </a:solidFill>
              </a:rPr>
              <a:t>METHOD – </a:t>
            </a:r>
            <a:r>
              <a:rPr lang="en-US" sz="2200" b="1" dirty="0" smtClean="0">
                <a:solidFill>
                  <a:srgbClr val="002060"/>
                </a:solidFill>
              </a:rPr>
              <a:t>14	: </a:t>
            </a:r>
            <a:r>
              <a:rPr lang="en-US" sz="2200" b="1" dirty="0">
                <a:solidFill>
                  <a:srgbClr val="002060"/>
                </a:solidFill>
              </a:rPr>
              <a:t>D.I. BY CHANGE OF VARIABLE IN POLAR </a:t>
            </a:r>
            <a:r>
              <a:rPr lang="en-US" sz="2200" b="1" dirty="0" smtClean="0">
                <a:solidFill>
                  <a:srgbClr val="002060"/>
                </a:solidFill>
              </a:rPr>
              <a:t>COORDINATES</a:t>
            </a:r>
            <a:r>
              <a:rPr lang="en-US" sz="2200" b="1" dirty="0" smtClean="0">
                <a:solidFill>
                  <a:srgbClr val="FF0000"/>
                </a:solidFill>
              </a:rPr>
              <a:t>(2)</a:t>
            </a:r>
          </a:p>
          <a:p>
            <a:endParaRPr lang="en-US" sz="2200" dirty="0" smtClean="0">
              <a:solidFill>
                <a:srgbClr val="FF0000"/>
              </a:solidFill>
            </a:endParaRPr>
          </a:p>
          <a:p>
            <a:r>
              <a:rPr lang="en-US" sz="2200" dirty="0">
                <a:solidFill>
                  <a:srgbClr val="002060"/>
                </a:solidFill>
              </a:rPr>
              <a:t>METHOD – 7	: AREA BY DOUBLE INTEGRATION IN CARTESIAN COORDINATES</a:t>
            </a:r>
            <a:r>
              <a:rPr lang="en-US" sz="2200" dirty="0">
                <a:solidFill>
                  <a:srgbClr val="FF0000"/>
                </a:solidFill>
              </a:rPr>
              <a:t>(1)</a:t>
            </a:r>
            <a:endParaRPr lang="en-US" sz="2200" dirty="0">
              <a:solidFill>
                <a:srgbClr val="002060"/>
              </a:solidFill>
            </a:endParaRPr>
          </a:p>
          <a:p>
            <a:r>
              <a:rPr lang="en-US" sz="2200" dirty="0">
                <a:solidFill>
                  <a:srgbClr val="7030A0"/>
                </a:solidFill>
              </a:rPr>
              <a:t>METHOD – 8	: AREA BY DOUBLE INTEGRATION IN POLAR COORDINATES</a:t>
            </a:r>
          </a:p>
          <a:p>
            <a:r>
              <a:rPr lang="en-US" sz="2200" dirty="0">
                <a:solidFill>
                  <a:srgbClr val="002060"/>
                </a:solidFill>
              </a:rPr>
              <a:t>METHOD – 4	: DOUBLE INTEGRALS AS VOLUMES</a:t>
            </a:r>
            <a:r>
              <a:rPr lang="en-US" sz="2200" dirty="0">
                <a:solidFill>
                  <a:srgbClr val="FF0000"/>
                </a:solidFill>
              </a:rPr>
              <a:t>(1)</a:t>
            </a:r>
          </a:p>
          <a:p>
            <a:endParaRPr lang="en-US" sz="2200" dirty="0">
              <a:solidFill>
                <a:srgbClr val="FF0000"/>
              </a:solidFill>
            </a:endParaRPr>
          </a:p>
          <a:p>
            <a:r>
              <a:rPr lang="en-US" sz="2200" dirty="0">
                <a:solidFill>
                  <a:srgbClr val="002060"/>
                </a:solidFill>
              </a:rPr>
              <a:t>METHOD – 9	: T.I. OVER GENERAL REGION IN CARTESIAN COORDINATES</a:t>
            </a:r>
          </a:p>
          <a:p>
            <a:r>
              <a:rPr lang="en-US" sz="2200" dirty="0">
                <a:solidFill>
                  <a:srgbClr val="7030A0"/>
                </a:solidFill>
              </a:rPr>
              <a:t>METHOD – 10	: T.I. OVER GENERAL REGION IN CYLINDRICAL COORDINATES</a:t>
            </a:r>
          </a:p>
          <a:p>
            <a:r>
              <a:rPr lang="en-US" sz="2200" dirty="0">
                <a:solidFill>
                  <a:srgbClr val="002060"/>
                </a:solidFill>
              </a:rPr>
              <a:t>METHOD – 11	: T.I. OVER GENERAL REGION IN SPHERICAL COORDINATES</a:t>
            </a:r>
            <a:r>
              <a:rPr lang="en-US" sz="2200" dirty="0">
                <a:solidFill>
                  <a:srgbClr val="FF0000"/>
                </a:solidFill>
              </a:rPr>
              <a:t>(1)</a:t>
            </a:r>
            <a:endParaRPr lang="en-US" sz="2200" dirty="0">
              <a:solidFill>
                <a:srgbClr val="002060"/>
              </a:solidFill>
            </a:endParaRPr>
          </a:p>
          <a:p>
            <a:endParaRPr lang="en-US" sz="22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136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5068" y="1084793"/>
            <a:ext cx="5669280" cy="372978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Method 14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Example – </a:t>
                </a:r>
                <a:r>
                  <a:rPr lang="en-US" dirty="0" smtClean="0"/>
                  <a:t>7(</a:t>
                </a:r>
                <a:r>
                  <a:rPr lang="en-US" b="0" dirty="0" smtClean="0">
                    <a:solidFill>
                      <a:srgbClr val="FF0000"/>
                    </a:solidFill>
                  </a:rPr>
                  <a:t>continue</a:t>
                </a:r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3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4"/>
              <p:cNvSpPr txBox="1">
                <a:spLocks/>
              </p:cNvSpPr>
              <p:nvPr/>
            </p:nvSpPr>
            <p:spPr>
              <a:xfrm>
                <a:off x="105976" y="856162"/>
                <a:ext cx="5852160" cy="2905347"/>
              </a:xfrm>
              <a:prstGeom prst="rect">
                <a:avLst/>
              </a:prstGeom>
              <a:effectLst/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ctrlPr>
                            <a:rPr lang="en-US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sup>
                        <m:e>
                          <m:r>
                            <a:rPr lang="en-US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  </m:t>
                          </m:r>
                          <m:nary>
                            <m:naryPr>
                              <m:limLoc m:val="undOvr"/>
                              <m:ctrlPr>
                                <a:rPr lang="en-US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ad>
                                <m:radPr>
                                  <m:degHide m:val="on"/>
                                  <m:ctrlPr>
                                    <a:rPr lang="en-US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ax</m:t>
                                  </m:r>
                                  <m:r>
                                    <a:rPr lang="en-US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p>
                                      <m:r>
                                        <a:rPr lang="en-US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rad>
                            </m:sup>
                            <m:e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p>
                                      <m:r>
                                        <a:rPr lang="en-US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US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y</m:t>
                                      </m:r>
                                    </m:e>
                                    <m:sup>
                                      <m:r>
                                        <a:rPr lang="en-US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dy</m:t>
                              </m:r>
                              <m:r>
                                <a:rPr lang="en-US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dx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i="1" dirty="0" smtClean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25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∬"/>
                          <m:limLoc m:val="undOvr"/>
                          <m:ctrlP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G</m:t>
                          </m:r>
                        </m:sub>
                        <m:sup>
                          <m:r>
                            <a:rPr lang="en-US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  <m:r>
                                <a:rPr lang="en-US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m:rPr>
                                  <m:nor/>
                                </m:rPr>
                                <a:rPr lang="el-GR" dirty="0">
                                  <a:solidFill>
                                    <a:srgbClr val="002060"/>
                                  </a:solidFill>
                                </a:rPr>
                                <m:t>θ</m:t>
                              </m:r>
                            </m:e>
                          </m:d>
                          <m:r>
                            <a:rPr lang="el-GR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b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𝐫</m:t>
                          </m:r>
                          <m:r>
                            <a:rPr lang="el-GR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dr</m:t>
                          </m:r>
                          <m:r>
                            <a:rPr lang="en-US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m:rPr>
                              <m:nor/>
                            </m:rPr>
                            <a:rPr lang="el-GR" dirty="0">
                              <a:solidFill>
                                <a:srgbClr val="002060"/>
                              </a:solidFill>
                            </a:rPr>
                            <m:t>θ</m:t>
                          </m:r>
                        </m:e>
                      </m:nary>
                    </m:oMath>
                  </m:oMathPara>
                </a14:m>
                <a:endParaRPr lang="en-US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4" name="Content Placeholder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976" y="856162"/>
                <a:ext cx="5852160" cy="290534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Content Placeholder 4"/>
              <p:cNvSpPr txBox="1">
                <a:spLocks/>
              </p:cNvSpPr>
              <p:nvPr/>
            </p:nvSpPr>
            <p:spPr>
              <a:xfrm>
                <a:off x="105976" y="3906470"/>
                <a:ext cx="4489668" cy="1411027"/>
              </a:xfrm>
              <a:prstGeom prst="rect">
                <a:avLst/>
              </a:prstGeom>
              <a:effectLst/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π</m:t>
                          </m:r>
                          <m:r>
                            <a:rPr lang="en-US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/2</m:t>
                          </m:r>
                        </m:sup>
                        <m:e>
                          <m:r>
                            <a:rPr lang="en-US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nary>
                            <m:naryPr>
                              <m:limLoc m:val="undOvr"/>
                              <m:ctrlPr>
                                <a:rPr lang="en-US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b="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m:rPr>
                                  <m:sty m:val="p"/>
                                </m:rPr>
                                <a:rPr lang="en-US" b="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  <m:func>
                                <m:funcPr>
                                  <m:ctrlPr>
                                    <a:rPr lang="en-US" i="1" dirty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1" dirty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1" dirty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θ</m:t>
                                  </m:r>
                                </m:e>
                              </m:func>
                            </m:sup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r</m:t>
                                  </m:r>
                                </m:e>
                                <m:sup>
                                  <m: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l-GR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m:rPr>
                                  <m:sty m:val="p"/>
                                </m:rPr>
                                <a:rPr lang="en-US" b="0" i="0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r</m:t>
                              </m:r>
                              <m:r>
                                <a:rPr lang="el-GR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dr</m:t>
                              </m:r>
                              <m:r>
                                <a:rPr lang="en-US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  <m:r>
                                <m:rPr>
                                  <m:nor/>
                                </m:rPr>
                                <a:rPr lang="el-GR" dirty="0">
                                  <a:solidFill>
                                    <a:srgbClr val="002060"/>
                                  </a:solidFill>
                                </a:rPr>
                                <m:t>θ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8" name="Content Placeholder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976" y="3906470"/>
                <a:ext cx="4489668" cy="1411027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Content Placeholder 4"/>
              <p:cNvSpPr txBox="1">
                <a:spLocks/>
              </p:cNvSpPr>
              <p:nvPr/>
            </p:nvSpPr>
            <p:spPr>
              <a:xfrm>
                <a:off x="10074435" y="1751618"/>
                <a:ext cx="1623654" cy="400110"/>
              </a:xfrm>
              <a:prstGeom prst="rect">
                <a:avLst/>
              </a:prstGeom>
              <a:effectLst/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000" b="1" i="0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𝐫</m:t>
                      </m:r>
                      <m:r>
                        <a:rPr lang="en-US" sz="2000" b="1" i="0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1" i="0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𝟐𝐚</m:t>
                      </m:r>
                      <m:func>
                        <m:funcPr>
                          <m:ctrlPr>
                            <a:rPr lang="en-US" sz="2000" b="1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000" b="1" i="0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𝐜𝐨𝐬</m:t>
                          </m:r>
                        </m:fName>
                        <m:e>
                          <m:r>
                            <a:rPr lang="en-US" sz="2000" b="1" i="0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𝛉</m:t>
                          </m:r>
                        </m:e>
                      </m:func>
                    </m:oMath>
                  </m:oMathPara>
                </a14:m>
                <a:endParaRPr lang="en-US" sz="2000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1" name="Content Placeholder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74435" y="1751618"/>
                <a:ext cx="1623654" cy="40011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Freeform 17">
            <a:extLst>
              <a:ext uri="{FF2B5EF4-FFF2-40B4-BE49-F238E27FC236}">
                <a16:creationId xmlns="" xmlns:a16="http://schemas.microsoft.com/office/drawing/2014/main" id="{5E9DA42E-B221-4BBE-B651-F7171591BCD7}"/>
              </a:ext>
            </a:extLst>
          </p:cNvPr>
          <p:cNvSpPr>
            <a:spLocks/>
          </p:cNvSpPr>
          <p:nvPr/>
        </p:nvSpPr>
        <p:spPr bwMode="auto">
          <a:xfrm>
            <a:off x="105976" y="5462458"/>
            <a:ext cx="2034513" cy="822960"/>
          </a:xfrm>
          <a:prstGeom prst="round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</a:rPr>
              <a:t>……</a:t>
            </a:r>
            <a:endParaRPr lang="en-US" sz="2800" dirty="0">
              <a:solidFill>
                <a:schemeClr val="bg1"/>
              </a:solidFill>
            </a:endParaRPr>
          </a:p>
        </p:txBody>
      </p:sp>
      <p:cxnSp>
        <p:nvCxnSpPr>
          <p:cNvPr id="40" name="Straight Connector 39"/>
          <p:cNvCxnSpPr/>
          <p:nvPr/>
        </p:nvCxnSpPr>
        <p:spPr>
          <a:xfrm flipV="1">
            <a:off x="6805492" y="2043113"/>
            <a:ext cx="3177503" cy="2236879"/>
          </a:xfrm>
          <a:prstGeom prst="line">
            <a:avLst/>
          </a:prstGeom>
          <a:ln w="76200">
            <a:solidFill>
              <a:srgbClr val="FFFF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/>
          <p:cNvSpPr/>
          <p:nvPr/>
        </p:nvSpPr>
        <p:spPr>
          <a:xfrm>
            <a:off x="9891555" y="1951673"/>
            <a:ext cx="182880" cy="18288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6714052" y="4188493"/>
            <a:ext cx="182880" cy="18288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ontent Placeholder 4"/>
              <p:cNvSpPr txBox="1">
                <a:spLocks/>
              </p:cNvSpPr>
              <p:nvPr/>
            </p:nvSpPr>
            <p:spPr>
              <a:xfrm>
                <a:off x="8586356" y="4371373"/>
                <a:ext cx="1066704" cy="400110"/>
              </a:xfrm>
              <a:prstGeom prst="rect">
                <a:avLst/>
              </a:prstGeom>
              <a:effectLst/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000" b="1" i="0" spc="3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𝐲</m:t>
                      </m:r>
                      <m:r>
                        <a:rPr lang="en-US" sz="2000" b="1" i="0" spc="3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b="1" i="0" spc="3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sz="2000" b="1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18" name="Content Placeholder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6356" y="4371373"/>
                <a:ext cx="1066704" cy="400110"/>
              </a:xfrm>
              <a:prstGeom prst="rect">
                <a:avLst/>
              </a:prstGeom>
              <a:blipFill rotWithShape="0">
                <a:blip r:embed="rId7"/>
                <a:stretch>
                  <a:fillRect b="-9091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ontent Placeholder 4"/>
              <p:cNvSpPr txBox="1">
                <a:spLocks/>
              </p:cNvSpPr>
              <p:nvPr/>
            </p:nvSpPr>
            <p:spPr>
              <a:xfrm>
                <a:off x="6803461" y="951273"/>
                <a:ext cx="1097280" cy="400110"/>
              </a:xfrm>
              <a:prstGeom prst="rect">
                <a:avLst/>
              </a:prstGeom>
              <a:effectLst/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000" b="1" i="0" spc="30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𝐱</m:t>
                      </m:r>
                      <m:r>
                        <a:rPr lang="en-US" sz="2000" b="1" i="0" spc="30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b="1" i="0" spc="30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sz="2000" b="1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19" name="Content Placeholder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3461" y="951273"/>
                <a:ext cx="1097280" cy="400110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ontent Placeholder 4"/>
              <p:cNvSpPr txBox="1">
                <a:spLocks/>
              </p:cNvSpPr>
              <p:nvPr/>
            </p:nvSpPr>
            <p:spPr>
              <a:xfrm>
                <a:off x="10593067" y="951273"/>
                <a:ext cx="1097280" cy="400110"/>
              </a:xfrm>
              <a:prstGeom prst="rect">
                <a:avLst/>
              </a:prstGeom>
              <a:effectLst/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000" b="1" i="0" spc="3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𝐱</m:t>
                      </m:r>
                      <m:r>
                        <a:rPr lang="en-US" sz="2000" b="1" i="0" spc="3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b="1" i="0" spc="3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𝟐𝐚</m:t>
                      </m:r>
                    </m:oMath>
                  </m:oMathPara>
                </a14:m>
                <a:endParaRPr lang="en-US" sz="2000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0" name="Content Placeholder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93067" y="951273"/>
                <a:ext cx="1097280" cy="400110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ontent Placeholder 4"/>
              <p:cNvSpPr txBox="1">
                <a:spLocks/>
              </p:cNvSpPr>
              <p:nvPr/>
            </p:nvSpPr>
            <p:spPr>
              <a:xfrm>
                <a:off x="8113868" y="951273"/>
                <a:ext cx="2011680" cy="472630"/>
              </a:xfrm>
              <a:prstGeom prst="rect">
                <a:avLst/>
              </a:prstGeom>
              <a:effectLst/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b="1" i="0" spc="30" smtClean="0">
                          <a:solidFill>
                            <a:srgbClr val="673BB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𝐲</m:t>
                      </m:r>
                      <m:r>
                        <a:rPr lang="en-US" sz="2400" b="1" i="0" spc="30" smtClean="0">
                          <a:solidFill>
                            <a:srgbClr val="673BB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000" b="1" i="1">
                              <a:solidFill>
                                <a:srgbClr val="673BB7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000" b="1" i="0">
                              <a:solidFill>
                                <a:srgbClr val="673BB7"/>
                              </a:solidFill>
                              <a:latin typeface="Cambria Math" panose="02040503050406030204" pitchFamily="18" charset="0"/>
                            </a:rPr>
                            <m:t>𝟐𝐚𝐱</m:t>
                          </m:r>
                          <m:r>
                            <a:rPr lang="en-US" sz="2000" b="1" i="0">
                              <a:solidFill>
                                <a:srgbClr val="673BB7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000" b="1" i="1">
                                  <a:solidFill>
                                    <a:srgbClr val="673BB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1" i="0">
                                  <a:solidFill>
                                    <a:srgbClr val="673BB7"/>
                                  </a:solidFill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p>
                              <m:r>
                                <a:rPr lang="en-US" sz="2000" b="1" i="0">
                                  <a:solidFill>
                                    <a:srgbClr val="673BB7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sz="2000" b="1" i="0">
                              <a:solidFill>
                                <a:srgbClr val="673BB7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rad>
                    </m:oMath>
                  </m:oMathPara>
                </a14:m>
                <a:endParaRPr lang="en-US" sz="2000" b="1" dirty="0">
                  <a:solidFill>
                    <a:srgbClr val="673BB7"/>
                  </a:solidFill>
                </a:endParaRPr>
              </a:p>
            </p:txBody>
          </p:sp>
        </mc:Choice>
        <mc:Fallback xmlns="">
          <p:sp>
            <p:nvSpPr>
              <p:cNvPr id="21" name="Content Placeholder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3868" y="951273"/>
                <a:ext cx="2011680" cy="472630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4485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1000"/>
                                        <p:tgtEl>
                                          <p:spTgt spid="3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10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  <p:bldP spid="28" grpId="0" build="p"/>
      <p:bldP spid="31" grpId="0"/>
      <p:bldP spid="32" grpId="0" build="p" animBg="1"/>
      <p:bldP spid="35" grpId="0" animBg="1"/>
      <p:bldP spid="34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 Reference: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4"/>
              <p:cNvSpPr txBox="1">
                <a:spLocks/>
              </p:cNvSpPr>
              <p:nvPr/>
            </p:nvSpPr>
            <p:spPr>
              <a:xfrm>
                <a:off x="72389" y="801192"/>
                <a:ext cx="2756535" cy="1619674"/>
              </a:xfrm>
              <a:prstGeom prst="rect">
                <a:avLst/>
              </a:prstGeom>
              <a:effectLst/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b="0" i="0">
                                  <a:latin typeface="Cambria Math" panose="02040503050406030204" pitchFamily="18" charset="0"/>
                                </a:rPr>
                                <m:t>π</m:t>
                              </m:r>
                              <m:r>
                                <a:rPr lang="en-US" b="0" i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num>
                            <m:den>
                              <m:r>
                                <a:rPr lang="en-US" b="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  <m:e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b="0" i="0"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sup>
                              </m:sSup>
                            </m:fName>
                            <m:e>
                              <m:r>
                                <m:rPr>
                                  <m:sty m:val="p"/>
                                </m:rPr>
                                <a:rPr lang="en-US" b="0" i="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func>
                        </m:e>
                      </m:nary>
                      <m:r>
                        <a:rPr lang="en-US" b="0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>
                          <a:latin typeface="Cambria Math" panose="02040503050406030204" pitchFamily="18" charset="0"/>
                        </a:rPr>
                        <m:t>dx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I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89" y="801192"/>
                <a:ext cx="2756535" cy="1619674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 txBox="1">
                <a:spLocks/>
              </p:cNvSpPr>
              <p:nvPr/>
            </p:nvSpPr>
            <p:spPr>
              <a:xfrm>
                <a:off x="3439951" y="1198801"/>
                <a:ext cx="3017520" cy="898964"/>
              </a:xfrm>
              <a:prstGeom prst="rect">
                <a:avLst/>
              </a:prstGeom>
              <a:effectLst/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I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n-US" b="0" i="0">
                              <a:latin typeface="Cambria Math" panose="02040503050406030204" pitchFamily="18" charset="0"/>
                            </a:rPr>
                            <m:t>−1 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b="0" i="0">
                              <a:latin typeface="Cambria Math" panose="02040503050406030204" pitchFamily="18" charset="0"/>
                            </a:rPr>
                            <m:t>n</m:t>
                          </m:r>
                        </m:den>
                      </m:f>
                      <m:r>
                        <a:rPr lang="en-US" b="0" i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I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n-US" b="0" i="0"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" name="Content Placeholder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9951" y="1198801"/>
                <a:ext cx="3017520" cy="89896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4"/>
              <p:cNvSpPr txBox="1">
                <a:spLocks/>
              </p:cNvSpPr>
              <p:nvPr/>
            </p:nvSpPr>
            <p:spPr>
              <a:xfrm>
                <a:off x="7068498" y="1198801"/>
                <a:ext cx="4937760" cy="824456"/>
              </a:xfrm>
              <a:prstGeom prst="rect">
                <a:avLst/>
              </a:prstGeom>
              <a:effectLst/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>
                          <a:latin typeface="Cambria Math" panose="02040503050406030204" pitchFamily="18" charset="0"/>
                        </a:rPr>
                        <m:t>;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where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      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>
                              <a:latin typeface="Cambria Math" panose="02040503050406030204" pitchFamily="18" charset="0"/>
                            </a:rPr>
                            <m:t>I</m:t>
                          </m:r>
                        </m:e>
                        <m:sub>
                          <m:r>
                            <a:rPr lang="en-US" b="0" i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b="0" i="0">
                              <a:latin typeface="Cambria Math" panose="02040503050406030204" pitchFamily="18" charset="0"/>
                            </a:rPr>
                            <m:t>π</m:t>
                          </m:r>
                          <m:r>
                            <a:rPr lang="en-US" b="0" i="0"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US" b="0" i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b="0" i="0">
                          <a:latin typeface="Cambria Math" panose="02040503050406030204" pitchFamily="18" charset="0"/>
                        </a:rPr>
                        <m:t>,  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>
                              <a:latin typeface="Cambria Math" panose="02040503050406030204" pitchFamily="18" charset="0"/>
                            </a:rPr>
                            <m:t>I</m:t>
                          </m:r>
                        </m:e>
                        <m:sub>
                          <m:r>
                            <a:rPr lang="en-US" b="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" name="Content Placeholder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8498" y="1198801"/>
                <a:ext cx="4937760" cy="824456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4"/>
              <p:cNvSpPr txBox="1">
                <a:spLocks/>
              </p:cNvSpPr>
              <p:nvPr/>
            </p:nvSpPr>
            <p:spPr>
              <a:xfrm>
                <a:off x="72388" y="2601527"/>
                <a:ext cx="2756535" cy="1619674"/>
              </a:xfrm>
              <a:prstGeom prst="rect">
                <a:avLst/>
              </a:prstGeom>
              <a:effectLst/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b="0" i="0">
                                  <a:latin typeface="Cambria Math" panose="02040503050406030204" pitchFamily="18" charset="0"/>
                                </a:rPr>
                                <m:t>π</m:t>
                              </m:r>
                              <m:r>
                                <a:rPr lang="en-US" b="0" i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num>
                            <m:den>
                              <m:r>
                                <a:rPr lang="en-US" b="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  <m:e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e>
                                <m:sup>
                                  <m: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sup>
                              </m:sSup>
                            </m:fName>
                            <m:e>
                              <m:r>
                                <m:rPr>
                                  <m:sty m:val="p"/>
                                </m:rPr>
                                <a:rPr lang="en-US" b="0" i="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func>
                        </m:e>
                      </m:nary>
                      <m:r>
                        <a:rPr lang="en-US" b="0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>
                          <a:latin typeface="Cambria Math" panose="02040503050406030204" pitchFamily="18" charset="0"/>
                        </a:rPr>
                        <m:t>dx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I</m:t>
                          </m:r>
                        </m:e>
                        <m:sub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" name="Content Placeholder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88" y="2601527"/>
                <a:ext cx="2756535" cy="1619674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4"/>
              <p:cNvSpPr txBox="1">
                <a:spLocks/>
              </p:cNvSpPr>
              <p:nvPr/>
            </p:nvSpPr>
            <p:spPr>
              <a:xfrm>
                <a:off x="3439951" y="2956079"/>
                <a:ext cx="2194560" cy="910570"/>
              </a:xfrm>
              <a:prstGeom prst="rect">
                <a:avLst/>
              </a:prstGeom>
              <a:effectLst/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I</m:t>
                          </m:r>
                        </m:e>
                        <m:sub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 5</m:t>
                          </m:r>
                          <m:r>
                            <a:rPr lang="en-US" b="0" i="0"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en-US" b="0" i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I</m:t>
                          </m:r>
                        </m:e>
                        <m:sub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" name="Content Placeholder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9951" y="2956079"/>
                <a:ext cx="2194560" cy="91057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4"/>
              <p:cNvSpPr txBox="1">
                <a:spLocks/>
              </p:cNvSpPr>
              <p:nvPr/>
            </p:nvSpPr>
            <p:spPr>
              <a:xfrm>
                <a:off x="5629748" y="2956079"/>
                <a:ext cx="1709264" cy="910570"/>
              </a:xfrm>
              <a:prstGeom prst="rect">
                <a:avLst/>
              </a:prstGeom>
              <a:effectLst/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 5</m:t>
                          </m:r>
                          <m:r>
                            <a:rPr lang="en-US" b="0" i="0"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4 </m:t>
                          </m:r>
                        </m:den>
                      </m:f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I</m:t>
                          </m:r>
                        </m:e>
                        <m:sub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" name="Content Placeholder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9748" y="2956079"/>
                <a:ext cx="1709264" cy="910570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4"/>
              <p:cNvSpPr txBox="1">
                <a:spLocks/>
              </p:cNvSpPr>
              <p:nvPr/>
            </p:nvSpPr>
            <p:spPr>
              <a:xfrm>
                <a:off x="7339012" y="2956079"/>
                <a:ext cx="1828800" cy="910570"/>
              </a:xfrm>
              <a:prstGeom prst="rect">
                <a:avLst/>
              </a:prstGeom>
              <a:effectLst/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 15</m:t>
                          </m:r>
                          <m:r>
                            <a:rPr lang="en-US" b="0" i="0"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24</m:t>
                          </m:r>
                        </m:den>
                      </m:f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 2 </m:t>
                              </m:r>
                            </m:den>
                          </m:f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I</m:t>
                          </m:r>
                        </m:e>
                        <m:sub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0" name="Content Placeholder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9012" y="2956079"/>
                <a:ext cx="1828800" cy="910570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4"/>
              <p:cNvSpPr txBox="1">
                <a:spLocks/>
              </p:cNvSpPr>
              <p:nvPr/>
            </p:nvSpPr>
            <p:spPr>
              <a:xfrm>
                <a:off x="9167812" y="2956079"/>
                <a:ext cx="1554480" cy="910570"/>
              </a:xfrm>
              <a:prstGeom prst="rect">
                <a:avLst/>
              </a:prstGeom>
              <a:effectLst/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 15</m:t>
                          </m:r>
                          <m:r>
                            <a:rPr lang="en-US" b="0" i="0"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48</m:t>
                          </m:r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π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US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1" name="Content Placeholder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7812" y="2956079"/>
                <a:ext cx="1554480" cy="910570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4"/>
              <p:cNvSpPr txBox="1">
                <a:spLocks/>
              </p:cNvSpPr>
              <p:nvPr/>
            </p:nvSpPr>
            <p:spPr>
              <a:xfrm>
                <a:off x="3435188" y="4221201"/>
                <a:ext cx="3633310" cy="910570"/>
              </a:xfrm>
              <a:prstGeom prst="rect">
                <a:avLst/>
              </a:prstGeom>
              <a:effectLst/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I</m:t>
                          </m:r>
                        </m:e>
                        <m:sub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 5</m:t>
                          </m:r>
                          <m:r>
                            <a:rPr lang="en-US" b="0" i="0"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π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US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2" name="Content Placeholder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5188" y="4221201"/>
                <a:ext cx="3633310" cy="910570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4"/>
              <p:cNvSpPr txBox="1">
                <a:spLocks/>
              </p:cNvSpPr>
              <p:nvPr/>
            </p:nvSpPr>
            <p:spPr>
              <a:xfrm>
                <a:off x="72388" y="2601527"/>
                <a:ext cx="2756535" cy="1619674"/>
              </a:xfrm>
              <a:prstGeom prst="rect">
                <a:avLst/>
              </a:prstGeom>
              <a:effectLst/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b="0" i="0">
                                  <a:latin typeface="Cambria Math" panose="02040503050406030204" pitchFamily="18" charset="0"/>
                                </a:rPr>
                                <m:t>π</m:t>
                              </m:r>
                              <m:r>
                                <a:rPr lang="en-US" b="0" i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num>
                            <m:den>
                              <m:r>
                                <a:rPr lang="en-US" b="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  <m:e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e>
                                <m:sup>
                                  <m: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7</m:t>
                                  </m:r>
                                </m:sup>
                              </m:sSup>
                            </m:fName>
                            <m:e>
                              <m:r>
                                <m:rPr>
                                  <m:sty m:val="p"/>
                                </m:rPr>
                                <a:rPr lang="en-US" b="0" i="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func>
                        </m:e>
                      </m:nary>
                      <m:r>
                        <a:rPr lang="en-US" b="0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>
                          <a:latin typeface="Cambria Math" panose="02040503050406030204" pitchFamily="18" charset="0"/>
                        </a:rPr>
                        <m:t>dx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I</m:t>
                          </m:r>
                        </m:e>
                        <m:sub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3" name="Content Placeholder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88" y="2601527"/>
                <a:ext cx="2756535" cy="1619674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4"/>
              <p:cNvSpPr txBox="1">
                <a:spLocks/>
              </p:cNvSpPr>
              <p:nvPr/>
            </p:nvSpPr>
            <p:spPr>
              <a:xfrm>
                <a:off x="3439951" y="2956079"/>
                <a:ext cx="2194560" cy="910570"/>
              </a:xfrm>
              <a:prstGeom prst="rect">
                <a:avLst/>
              </a:prstGeom>
              <a:effectLst/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I</m:t>
                          </m:r>
                        </m:e>
                        <m:sub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 6</m:t>
                          </m:r>
                          <m:r>
                            <a:rPr lang="en-US" b="0" i="0"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7</m:t>
                          </m:r>
                        </m:den>
                      </m:f>
                      <m:r>
                        <a:rPr lang="en-US" b="0" i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I</m:t>
                          </m:r>
                        </m:e>
                        <m:sub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4" name="Content Placeholder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9951" y="2956079"/>
                <a:ext cx="2194560" cy="910570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ontent Placeholder 4"/>
              <p:cNvSpPr txBox="1">
                <a:spLocks/>
              </p:cNvSpPr>
              <p:nvPr/>
            </p:nvSpPr>
            <p:spPr>
              <a:xfrm>
                <a:off x="5629748" y="2956079"/>
                <a:ext cx="1709264" cy="910570"/>
              </a:xfrm>
              <a:prstGeom prst="rect">
                <a:avLst/>
              </a:prstGeom>
              <a:effectLst/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 6</m:t>
                          </m:r>
                          <m:r>
                            <a:rPr lang="en-US" b="0" i="0"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7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5 </m:t>
                          </m:r>
                        </m:den>
                      </m:f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I</m:t>
                          </m:r>
                        </m:e>
                        <m:sub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5" name="Content Placeholder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9748" y="2956079"/>
                <a:ext cx="1709264" cy="910570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ontent Placeholder 4"/>
              <p:cNvSpPr txBox="1">
                <a:spLocks/>
              </p:cNvSpPr>
              <p:nvPr/>
            </p:nvSpPr>
            <p:spPr>
              <a:xfrm>
                <a:off x="7339012" y="2956079"/>
                <a:ext cx="1828800" cy="910570"/>
              </a:xfrm>
              <a:prstGeom prst="rect">
                <a:avLst/>
              </a:prstGeom>
              <a:effectLst/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 24</m:t>
                          </m:r>
                          <m:r>
                            <a:rPr lang="en-US" b="0" i="0"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35</m:t>
                          </m:r>
                        </m:den>
                      </m:f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 3 </m:t>
                              </m:r>
                            </m:den>
                          </m:f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I</m:t>
                          </m:r>
                        </m:e>
                        <m:sub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6" name="Content Placeholder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9012" y="2956079"/>
                <a:ext cx="1828800" cy="910570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ontent Placeholder 4"/>
              <p:cNvSpPr txBox="1">
                <a:spLocks/>
              </p:cNvSpPr>
              <p:nvPr/>
            </p:nvSpPr>
            <p:spPr>
              <a:xfrm>
                <a:off x="9167812" y="2956079"/>
                <a:ext cx="1554480" cy="910570"/>
              </a:xfrm>
              <a:prstGeom prst="rect">
                <a:avLst/>
              </a:prstGeom>
              <a:effectLst/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 48</m:t>
                          </m:r>
                          <m:r>
                            <a:rPr lang="en-US" b="0" i="0"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 105 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1</m:t>
                      </m:r>
                    </m:oMath>
                  </m:oMathPara>
                </a14:m>
                <a:endParaRPr lang="en-US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7" name="Content Placeholder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7812" y="2956079"/>
                <a:ext cx="1554480" cy="910570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ontent Placeholder 4"/>
              <p:cNvSpPr txBox="1">
                <a:spLocks/>
              </p:cNvSpPr>
              <p:nvPr/>
            </p:nvSpPr>
            <p:spPr>
              <a:xfrm>
                <a:off x="3435188" y="4221201"/>
                <a:ext cx="3633310" cy="910570"/>
              </a:xfrm>
              <a:prstGeom prst="rect">
                <a:avLst/>
              </a:prstGeom>
              <a:effectLst/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I</m:t>
                          </m:r>
                        </m:e>
                        <m:sub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 6</m:t>
                          </m:r>
                          <m:r>
                            <a:rPr lang="en-US" b="0" i="0"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7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1</m:t>
                      </m:r>
                    </m:oMath>
                  </m:oMathPara>
                </a14:m>
                <a:endParaRPr lang="en-US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8" name="Content Placeholder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5188" y="4221201"/>
                <a:ext cx="3633310" cy="910570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ontent Placeholder 4"/>
              <p:cNvSpPr txBox="1">
                <a:spLocks/>
              </p:cNvSpPr>
              <p:nvPr/>
            </p:nvSpPr>
            <p:spPr>
              <a:xfrm>
                <a:off x="72387" y="838446"/>
                <a:ext cx="2834640" cy="1619674"/>
              </a:xfrm>
              <a:prstGeom prst="rect">
                <a:avLst/>
              </a:prstGeom>
              <a:effectLst/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b="0" i="0">
                                  <a:latin typeface="Cambria Math" panose="02040503050406030204" pitchFamily="18" charset="0"/>
                                </a:rPr>
                                <m:t>π</m:t>
                              </m:r>
                              <m:r>
                                <a:rPr lang="en-US" b="0" i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num>
                            <m:den>
                              <m:r>
                                <a:rPr lang="en-US" b="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  <m:e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b="0" i="0"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sup>
                              </m:sSup>
                            </m:fName>
                            <m:e>
                              <m:r>
                                <m:rPr>
                                  <m:sty m:val="p"/>
                                </m:rPr>
                                <a:rPr lang="en-US" b="0" i="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func>
                        </m:e>
                      </m:nary>
                      <m:r>
                        <a:rPr lang="en-US" b="0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>
                          <a:latin typeface="Cambria Math" panose="02040503050406030204" pitchFamily="18" charset="0"/>
                        </a:rPr>
                        <m:t>dx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I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0" name="Content Placeholder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87" y="838446"/>
                <a:ext cx="2834640" cy="1619674"/>
              </a:xfrm>
              <a:prstGeom prst="rect">
                <a:avLst/>
              </a:prstGeom>
              <a:blipFill rotWithShape="0">
                <a:blip r:embed="rId17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54686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1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10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1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10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10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10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10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" grpId="1" build="allAtOnce"/>
      <p:bldP spid="5" grpId="0" build="p"/>
      <p:bldP spid="6" grpId="0" build="p"/>
      <p:bldP spid="7" grpId="0" build="p"/>
      <p:bldP spid="7" grpId="1" build="allAtOnce"/>
      <p:bldP spid="8" grpId="0" build="p"/>
      <p:bldP spid="8" grpId="1" build="allAtOnce"/>
      <p:bldP spid="9" grpId="0" build="p"/>
      <p:bldP spid="9" grpId="1" build="allAtOnce"/>
      <p:bldP spid="10" grpId="0" build="p"/>
      <p:bldP spid="10" grpId="1" build="allAtOnce"/>
      <p:bldP spid="11" grpId="0" build="p"/>
      <p:bldP spid="11" grpId="1" build="allAtOnce"/>
      <p:bldP spid="12" grpId="0" build="p"/>
      <p:bldP spid="12" grpId="1" build="allAtOnce"/>
      <p:bldP spid="13" grpId="0" build="p"/>
      <p:bldP spid="14" grpId="0" build="p"/>
      <p:bldP spid="15" grpId="0" build="p"/>
      <p:bldP spid="16" grpId="0" build="p"/>
      <p:bldP spid="17" grpId="0" build="p"/>
      <p:bldP spid="18" grpId="0" build="p"/>
      <p:bldP spid="20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 smtClean="0"/>
                  <a:t>Method 14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 smtClean="0"/>
                  <a:t> Example – 9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Content Placeholder 2"/>
              <p:cNvSpPr>
                <a:spLocks noGrp="1"/>
              </p:cNvSpPr>
              <p:nvPr>
                <p:ph idx="4294967295"/>
              </p:nvPr>
            </p:nvSpPr>
            <p:spPr>
              <a:xfrm>
                <a:off x="106020" y="859115"/>
                <a:ext cx="5737225" cy="2295525"/>
              </a:xfrm>
              <a:gradFill>
                <a:gsLst>
                  <a:gs pos="10000">
                    <a:srgbClr val="0E47A1"/>
                  </a:gs>
                  <a:gs pos="100000">
                    <a:srgbClr val="03A9F5"/>
                  </a:gs>
                </a:gsLst>
                <a:lin ang="10800000" scaled="1"/>
              </a:gradFill>
              <a:ln>
                <a:noFill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indent="0" algn="l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Integrate</m:t>
                      </m:r>
                      <m:r>
                        <a:rPr lang="en-US" b="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US" b="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, </m:t>
                          </m:r>
                          <m:r>
                            <m:rPr>
                              <m:sty m:val="p"/>
                            </m:rPr>
                            <a:rPr lang="en-US" b="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</m:d>
                      <m:r>
                        <a:rPr lang="en-US" b="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p>
                                  <m:r>
                                    <a:rPr lang="en-US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y</m:t>
                                  </m:r>
                                </m:e>
                                <m:sup>
                                  <m:r>
                                    <a:rPr lang="en-US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  <m:r>
                            <a:rPr lang="en-US" b="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p>
                                  <m:r>
                                    <a:rPr lang="en-US" b="0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b="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y</m:t>
                                  </m:r>
                                </m:e>
                                <m:sup>
                                  <m:r>
                                    <a:rPr lang="en-US" b="0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b="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rad>
                        </m:den>
                      </m:f>
                      <m:r>
                        <a:rPr lang="en-US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over</m:t>
                      </m:r>
                    </m:oMath>
                  </m:oMathPara>
                </a14:m>
                <a:endParaRPr lang="en-US" dirty="0" smtClean="0">
                  <a:solidFill>
                    <a:schemeClr val="bg1"/>
                  </a:solidFill>
                </a:endParaRPr>
              </a:p>
              <a:p>
                <a:pPr marL="0" indent="0" algn="l">
                  <a:lnSpc>
                    <a:spcPct val="100000"/>
                  </a:lnSpc>
                  <a:buNone/>
                </a:pPr>
                <a:r>
                  <a:rPr lang="en-US" b="0" i="0" dirty="0" smtClean="0">
                    <a:solidFill>
                      <a:schemeClr val="bg1"/>
                    </a:solidFill>
                    <a:latin typeface="+mj-lt"/>
                  </a:rPr>
                  <a:t>the   region   1 </a:t>
                </a:r>
                <a14:m>
                  <m:oMath xmlns:m="http://schemas.openxmlformats.org/officeDocument/2006/math">
                    <m:r>
                      <a:rPr lang="en-US" b="0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≤ </m:t>
                    </m:r>
                    <m:sSup>
                      <m:sSupPr>
                        <m:ctrlP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b="0" i="0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p>
                        <m:r>
                          <a:rPr lang="en-US" b="0" i="0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b="0" i="0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p>
                        <m:r>
                          <a:rPr lang="en-US" b="0" i="0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b="0" i="0" dirty="0" smtClean="0">
                    <a:solidFill>
                      <a:schemeClr val="bg1"/>
                    </a:solidFill>
                    <a:latin typeface="+mj-lt"/>
                  </a:rPr>
                  <a:t> e  by</a:t>
                </a:r>
                <a:endParaRPr lang="en-US" dirty="0" smtClean="0">
                  <a:solidFill>
                    <a:schemeClr val="bg1"/>
                  </a:solidFill>
                </a:endParaRPr>
              </a:p>
              <a:p>
                <a:pPr marL="0" indent="0" algn="l">
                  <a:lnSpc>
                    <a:spcPct val="100000"/>
                  </a:lnSpc>
                  <a:buNone/>
                </a:pPr>
                <a:r>
                  <a:rPr lang="en-US" dirty="0" smtClean="0">
                    <a:solidFill>
                      <a:schemeClr val="bg1"/>
                    </a:solidFill>
                  </a:rPr>
                  <a:t>changing </a:t>
                </a:r>
                <a:r>
                  <a:rPr lang="en-US" dirty="0">
                    <a:solidFill>
                      <a:schemeClr val="bg1"/>
                    </a:solidFill>
                  </a:rPr>
                  <a:t>into polar </a:t>
                </a:r>
                <a:r>
                  <a:rPr lang="en-US" dirty="0" smtClean="0">
                    <a:solidFill>
                      <a:schemeClr val="bg1"/>
                    </a:solidFill>
                  </a:rPr>
                  <a:t>coordinates.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7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4294967295"/>
              </p:nvPr>
            </p:nvSpPr>
            <p:spPr>
              <a:xfrm>
                <a:off x="106020" y="859115"/>
                <a:ext cx="5737225" cy="2295525"/>
              </a:xfrm>
              <a:blipFill rotWithShape="0">
                <a:blip r:embed="rId3"/>
                <a:stretch>
                  <a:fillRect l="-2123" b="-638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2"/>
          <p:cNvSpPr txBox="1">
            <a:spLocks/>
          </p:cNvSpPr>
          <p:nvPr/>
        </p:nvSpPr>
        <p:spPr>
          <a:xfrm>
            <a:off x="131180" y="3339025"/>
            <a:ext cx="1463040" cy="523220"/>
          </a:xfrm>
          <a:prstGeom prst="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 indent="0" algn="just">
              <a:lnSpc>
                <a:spcPct val="10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  <a:defRPr sz="2800">
                <a:solidFill>
                  <a:schemeClr val="bg1"/>
                </a:solidFill>
              </a:defRPr>
            </a:lvl1pPr>
            <a:lvl2pPr marL="809625" indent="-352425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>
                <a:solidFill>
                  <a:srgbClr val="002060"/>
                </a:solidFill>
              </a:defRPr>
            </a:lvl2pPr>
            <a:lvl3pPr marL="11430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>
                <a:solidFill>
                  <a:srgbClr val="002060"/>
                </a:solidFill>
              </a:defRPr>
            </a:lvl3pPr>
            <a:lvl4pPr marL="16002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4pPr>
            <a:lvl5pPr marL="20574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 smtClean="0"/>
              <a:t>Solution: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12" name="Content Placeholder 6"/>
          <p:cNvSpPr txBox="1">
            <a:spLocks/>
          </p:cNvSpPr>
          <p:nvPr/>
        </p:nvSpPr>
        <p:spPr>
          <a:xfrm>
            <a:off x="6790545" y="863440"/>
            <a:ext cx="5212080" cy="3200400"/>
          </a:xfrm>
          <a:prstGeom prst="rect">
            <a:avLst/>
          </a:prstGeom>
          <a:ln>
            <a:solidFill>
              <a:srgbClr val="7030A0"/>
            </a:solidFill>
          </a:ln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1200"/>
              </a:spcBef>
              <a:buClr>
                <a:srgbClr val="002060"/>
              </a:buClr>
              <a:buSzPct val="100000"/>
            </a:pPr>
            <a:r>
              <a:rPr lang="en-US" dirty="0" smtClean="0">
                <a:solidFill>
                  <a:srgbClr val="002060"/>
                </a:solidFill>
                <a:cs typeface="Tahoma" pitchFamily="34" charset="0"/>
              </a:rPr>
              <a:t>Use </a:t>
            </a:r>
            <a:r>
              <a:rPr lang="en-US" dirty="0">
                <a:solidFill>
                  <a:srgbClr val="FF0000"/>
                </a:solidFill>
                <a:cs typeface="Tahoma" pitchFamily="34" charset="0"/>
              </a:rPr>
              <a:t>Transformation</a:t>
            </a:r>
          </a:p>
          <a:p>
            <a:pPr>
              <a:lnSpc>
                <a:spcPct val="150000"/>
              </a:lnSpc>
              <a:spcBef>
                <a:spcPts val="1200"/>
              </a:spcBef>
              <a:buClr>
                <a:srgbClr val="002060"/>
              </a:buClr>
              <a:buSzPct val="100000"/>
            </a:pPr>
            <a:r>
              <a:rPr lang="en-US" dirty="0" smtClean="0">
                <a:solidFill>
                  <a:srgbClr val="002060"/>
                </a:solidFill>
              </a:rPr>
              <a:t>Draw </a:t>
            </a:r>
            <a:r>
              <a:rPr lang="en-US" dirty="0">
                <a:solidFill>
                  <a:srgbClr val="002060"/>
                </a:solidFill>
              </a:rPr>
              <a:t>the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region</a:t>
            </a:r>
            <a:endParaRPr lang="en-US" dirty="0">
              <a:solidFill>
                <a:srgbClr val="FF0000"/>
              </a:solidFill>
              <a:cs typeface="Tahoma" pitchFamily="34" charset="0"/>
            </a:endParaRPr>
          </a:p>
          <a:p>
            <a:pPr>
              <a:lnSpc>
                <a:spcPct val="150000"/>
              </a:lnSpc>
              <a:spcBef>
                <a:spcPts val="1200"/>
              </a:spcBef>
              <a:buClr>
                <a:srgbClr val="002060"/>
              </a:buClr>
              <a:buSzPct val="100000"/>
            </a:pPr>
            <a:r>
              <a:rPr lang="en-US" dirty="0" smtClean="0">
                <a:solidFill>
                  <a:srgbClr val="002060"/>
                </a:solidFill>
                <a:cs typeface="Tahoma" pitchFamily="34" charset="0"/>
              </a:rPr>
              <a:t>Find </a:t>
            </a:r>
            <a:r>
              <a:rPr lang="en-US" dirty="0">
                <a:solidFill>
                  <a:srgbClr val="FF0000"/>
                </a:solidFill>
                <a:cs typeface="Tahoma" pitchFamily="34" charset="0"/>
              </a:rPr>
              <a:t>region</a:t>
            </a:r>
            <a:r>
              <a:rPr lang="en-US" dirty="0">
                <a:solidFill>
                  <a:srgbClr val="002060"/>
                </a:solidFill>
                <a:cs typeface="Tahoma" pitchFamily="34" charset="0"/>
              </a:rPr>
              <a:t> &amp; </a:t>
            </a:r>
            <a:r>
              <a:rPr lang="en-US" dirty="0">
                <a:solidFill>
                  <a:srgbClr val="FF0000"/>
                </a:solidFill>
                <a:cs typeface="Tahoma" pitchFamily="34" charset="0"/>
              </a:rPr>
              <a:t>integral</a:t>
            </a:r>
            <a:r>
              <a:rPr lang="en-US" dirty="0">
                <a:solidFill>
                  <a:srgbClr val="002060"/>
                </a:solidFill>
                <a:cs typeface="Tahoma" pitchFamily="34" charset="0"/>
              </a:rPr>
              <a:t> in </a:t>
            </a:r>
            <a:r>
              <a:rPr lang="en-US" dirty="0">
                <a:solidFill>
                  <a:srgbClr val="002060"/>
                </a:solidFill>
              </a:rPr>
              <a:t>r</a:t>
            </a:r>
            <a:r>
              <a:rPr lang="el-GR" dirty="0" smtClean="0">
                <a:solidFill>
                  <a:srgbClr val="002060"/>
                </a:solidFill>
              </a:rPr>
              <a:t>θ</a:t>
            </a:r>
            <a:r>
              <a:rPr lang="en-US" dirty="0" smtClean="0">
                <a:solidFill>
                  <a:srgbClr val="002060"/>
                </a:solidFill>
                <a:cs typeface="Tahoma" pitchFamily="34" charset="0"/>
              </a:rPr>
              <a:t>-plane</a:t>
            </a:r>
            <a:r>
              <a:rPr lang="en-US" dirty="0">
                <a:solidFill>
                  <a:srgbClr val="002060"/>
                </a:solidFill>
                <a:cs typeface="Tahoma" pitchFamily="34" charset="0"/>
              </a:rPr>
              <a:t>.</a:t>
            </a:r>
          </a:p>
          <a:p>
            <a:pPr>
              <a:lnSpc>
                <a:spcPct val="150000"/>
              </a:lnSpc>
              <a:spcBef>
                <a:spcPts val="1200"/>
              </a:spcBef>
              <a:buClr>
                <a:srgbClr val="002060"/>
              </a:buClr>
              <a:buSzPct val="100000"/>
            </a:pPr>
            <a:r>
              <a:rPr lang="en-US" dirty="0">
                <a:solidFill>
                  <a:srgbClr val="FF0000"/>
                </a:solidFill>
                <a:cs typeface="Tahoma" pitchFamily="34" charset="0"/>
              </a:rPr>
              <a:t>Solve</a:t>
            </a:r>
            <a:r>
              <a:rPr lang="en-US" dirty="0">
                <a:solidFill>
                  <a:srgbClr val="002060"/>
                </a:solidFill>
                <a:cs typeface="Tahoma" pitchFamily="34" charset="0"/>
              </a:rPr>
              <a:t> Double Integral.</a:t>
            </a:r>
          </a:p>
        </p:txBody>
      </p:sp>
      <p:sp>
        <p:nvSpPr>
          <p:cNvPr id="14" name="Content Placeholder 4"/>
          <p:cNvSpPr txBox="1">
            <a:spLocks/>
          </p:cNvSpPr>
          <p:nvPr/>
        </p:nvSpPr>
        <p:spPr>
          <a:xfrm>
            <a:off x="108338" y="4010159"/>
            <a:ext cx="5852160" cy="523220"/>
          </a:xfrm>
          <a:prstGeom prst="rect">
            <a:avLst/>
          </a:prstGeom>
          <a:effectLst/>
        </p:spPr>
        <p:txBody>
          <a:bodyPr vert="horz" wrap="square" lIns="91440" tIns="45720" rIns="91440" bIns="45720" rtlCol="0">
            <a:sp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dirty="0" smtClean="0">
                <a:latin typeface="+mj-lt"/>
              </a:rPr>
              <a:t>L</a:t>
            </a:r>
            <a:r>
              <a:rPr lang="en-US" b="0" dirty="0" smtClean="0">
                <a:solidFill>
                  <a:srgbClr val="002060"/>
                </a:solidFill>
                <a:latin typeface="+mj-lt"/>
              </a:rPr>
              <a:t>et us take </a:t>
            </a:r>
            <a:r>
              <a:rPr lang="en-US" dirty="0" smtClean="0">
                <a:latin typeface="+mj-lt"/>
              </a:rPr>
              <a:t>x = r cos </a:t>
            </a:r>
            <a:r>
              <a:rPr lang="el-GR" dirty="0" smtClean="0">
                <a:latin typeface="+mj-lt"/>
              </a:rPr>
              <a:t>θ </a:t>
            </a:r>
            <a:r>
              <a:rPr lang="en-US" dirty="0" smtClean="0">
                <a:latin typeface="+mj-lt"/>
              </a:rPr>
              <a:t>  and   y = r sin </a:t>
            </a:r>
            <a:r>
              <a:rPr lang="el-GR" dirty="0" smtClean="0">
                <a:latin typeface="+mj-lt"/>
              </a:rPr>
              <a:t>θ</a:t>
            </a:r>
            <a:r>
              <a:rPr lang="en-US" dirty="0" smtClean="0">
                <a:latin typeface="+mj-lt"/>
              </a:rPr>
              <a:t>.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36" name="Freeform 17">
            <a:extLst>
              <a:ext uri="{FF2B5EF4-FFF2-40B4-BE49-F238E27FC236}">
                <a16:creationId xmlns="" xmlns:a16="http://schemas.microsoft.com/office/drawing/2014/main" id="{5E9DA42E-B221-4BBE-B651-F7171591BCD7}"/>
              </a:ext>
            </a:extLst>
          </p:cNvPr>
          <p:cNvSpPr>
            <a:spLocks/>
          </p:cNvSpPr>
          <p:nvPr/>
        </p:nvSpPr>
        <p:spPr bwMode="auto">
          <a:xfrm>
            <a:off x="6047214" y="731659"/>
            <a:ext cx="91440" cy="5852160"/>
          </a:xfrm>
          <a:prstGeom prst="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17" name="Content Placeholder 4"/>
          <p:cNvSpPr txBox="1">
            <a:spLocks/>
          </p:cNvSpPr>
          <p:nvPr/>
        </p:nvSpPr>
        <p:spPr>
          <a:xfrm>
            <a:off x="131180" y="4681293"/>
            <a:ext cx="5852160" cy="523220"/>
          </a:xfrm>
          <a:prstGeom prst="rect">
            <a:avLst/>
          </a:prstGeom>
          <a:effectLst/>
        </p:spPr>
        <p:txBody>
          <a:bodyPr vert="horz" wrap="square" lIns="91440" tIns="45720" rIns="91440" bIns="45720" rtlCol="0">
            <a:sp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dirty="0" smtClean="0">
                <a:latin typeface="+mj-lt"/>
              </a:rPr>
              <a:t>Form the region we have,</a:t>
            </a:r>
            <a:endParaRPr lang="en-US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ontent Placeholder 4"/>
              <p:cNvSpPr txBox="1">
                <a:spLocks/>
              </p:cNvSpPr>
              <p:nvPr/>
            </p:nvSpPr>
            <p:spPr>
              <a:xfrm>
                <a:off x="131180" y="5352427"/>
                <a:ext cx="5852160" cy="523220"/>
              </a:xfrm>
              <a:prstGeom prst="rect">
                <a:avLst/>
              </a:prstGeom>
              <a:effectLst/>
            </p:spPr>
            <p:txBody>
              <a:bodyPr vert="horz" wrap="square" lIns="91440" tIns="45720" rIns="91440" bIns="45720" rtlCol="0" anchor="t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dirty="0" smtClean="0">
                    <a:solidFill>
                      <a:srgbClr val="002060"/>
                    </a:solidFill>
                  </a:rPr>
                  <a:t>1 </a:t>
                </a:r>
                <a14:m>
                  <m:oMath xmlns:m="http://schemas.openxmlformats.org/officeDocument/2006/math">
                    <m:r>
                      <a:rPr lang="en-US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≤ </m:t>
                    </m:r>
                    <m:sSup>
                      <m:sSupPr>
                        <m:ctrlPr>
                          <a:rPr lang="en-US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p>
                        <m:r>
                          <a:rPr lang="en-US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p>
                        <m:r>
                          <a:rPr lang="en-US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 smtClean="0">
                    <a:solidFill>
                      <a:srgbClr val="002060"/>
                    </a:solidFill>
                  </a:rPr>
                  <a:t>   &amp;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dirty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p>
                        <m:r>
                          <a:rPr lang="en-US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dirty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dirty="0"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p>
                        <m:r>
                          <a:rPr lang="en-US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dirty="0">
                        <a:latin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smtClean="0"/>
                  <a:t>e</a:t>
                </a:r>
                <a:endParaRPr lang="en-US" dirty="0"/>
              </a:p>
            </p:txBody>
          </p:sp>
        </mc:Choice>
        <mc:Fallback xmlns="">
          <p:sp>
            <p:nvSpPr>
              <p:cNvPr id="20" name="Content Placeholder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180" y="5352427"/>
                <a:ext cx="5852160" cy="523220"/>
              </a:xfrm>
              <a:prstGeom prst="rect">
                <a:avLst/>
              </a:prstGeom>
              <a:blipFill rotWithShape="0">
                <a:blip r:embed="rId4"/>
                <a:stretch>
                  <a:fillRect l="-2188" t="-10465" b="-32558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2538" y="1097419"/>
            <a:ext cx="5486400" cy="512064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22538" y="1097419"/>
            <a:ext cx="5486400" cy="51206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0" name="Content Placeholder 4"/>
              <p:cNvSpPr txBox="1">
                <a:spLocks/>
              </p:cNvSpPr>
              <p:nvPr/>
            </p:nvSpPr>
            <p:spPr>
              <a:xfrm>
                <a:off x="8793160" y="3661980"/>
                <a:ext cx="1798488" cy="407099"/>
              </a:xfrm>
              <a:prstGeom prst="rect">
                <a:avLst/>
              </a:prstGeom>
              <a:effectLst/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000" b="1" dirty="0" smtClean="0">
                          <a:solidFill>
                            <a:schemeClr val="accent6"/>
                          </a:solidFill>
                        </a:rPr>
                        <m:t>1 </m:t>
                      </m:r>
                      <m:r>
                        <a:rPr lang="en-US" sz="2000" b="1" i="0" dirty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≤ </m:t>
                      </m:r>
                      <m:sSup>
                        <m:sSupPr>
                          <m:ctrlPr>
                            <a:rPr lang="en-US" sz="2000" b="1" i="1" dirty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 i="0" dirty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p>
                          <m:r>
                            <a:rPr lang="en-US" sz="2000" b="1" i="0" dirty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sz="2000" b="1" i="0" dirty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000" b="1" i="1" dirty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 i="0" dirty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𝐲</m:t>
                          </m:r>
                        </m:e>
                        <m:sup>
                          <m:r>
                            <a:rPr lang="en-US" sz="2000" b="1" i="0" dirty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</m:oMath>
                  </m:oMathPara>
                </a14:m>
                <a:endParaRPr lang="en-US" sz="2000" b="1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30" name="Content Placeholder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3160" y="3661980"/>
                <a:ext cx="1798488" cy="407099"/>
              </a:xfrm>
              <a:prstGeom prst="rect">
                <a:avLst/>
              </a:prstGeom>
              <a:blipFill rotWithShape="0">
                <a:blip r:embed="rId7"/>
                <a:stretch>
                  <a:fillRect b="-10606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ontent Placeholder 4"/>
              <p:cNvSpPr txBox="1">
                <a:spLocks/>
              </p:cNvSpPr>
              <p:nvPr/>
            </p:nvSpPr>
            <p:spPr>
              <a:xfrm>
                <a:off x="6422538" y="1250065"/>
                <a:ext cx="1645920" cy="407099"/>
              </a:xfrm>
              <a:prstGeom prst="rect">
                <a:avLst/>
              </a:prstGeom>
              <a:effectLst/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 i="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p>
                          <m:r>
                            <a:rPr lang="en-US" sz="2000" b="1" i="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sz="2000" b="1" i="0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000" b="1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 i="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𝐲</m:t>
                          </m:r>
                        </m:e>
                        <m:sup>
                          <m:r>
                            <a:rPr lang="en-US" sz="2000" b="1" i="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sz="2000" b="1" i="0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m:rPr>
                          <m:nor/>
                        </m:rPr>
                        <a:rPr lang="en-US" sz="2000" b="1" dirty="0">
                          <a:solidFill>
                            <a:srgbClr val="0070C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2000" b="1" dirty="0">
                          <a:solidFill>
                            <a:srgbClr val="0070C0"/>
                          </a:solidFill>
                        </a:rPr>
                        <m:t>e</m:t>
                      </m:r>
                    </m:oMath>
                  </m:oMathPara>
                </a14:m>
                <a:endParaRPr lang="en-US" sz="2000" b="1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29" name="Content Placeholder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2538" y="1250065"/>
                <a:ext cx="1645920" cy="407099"/>
              </a:xfrm>
              <a:prstGeom prst="rect">
                <a:avLst/>
              </a:prstGeom>
              <a:blipFill rotWithShape="0">
                <a:blip r:embed="rId8"/>
                <a:stretch>
                  <a:fillRect b="-8955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74931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0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10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10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4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2" grpId="0" animBg="1"/>
      <p:bldP spid="14" grpId="0" build="p"/>
      <p:bldP spid="17" grpId="0" build="p"/>
      <p:bldP spid="20" grpId="0" build="p"/>
      <p:bldP spid="30" grpId="0" build="p"/>
      <p:bldP spid="29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 smtClean="0"/>
                  <a:t>Method 14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 smtClean="0"/>
                  <a:t> Example – 9(</a:t>
                </a:r>
                <a:r>
                  <a:rPr lang="en-US" b="0" dirty="0" smtClean="0">
                    <a:solidFill>
                      <a:srgbClr val="FF0000"/>
                    </a:solidFill>
                  </a:rPr>
                  <a:t>continue</a:t>
                </a:r>
                <a:r>
                  <a:rPr lang="en-US" dirty="0" smtClean="0"/>
                  <a:t>)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Content Placeholder 4"/>
          <p:cNvSpPr txBox="1">
            <a:spLocks/>
          </p:cNvSpPr>
          <p:nvPr/>
        </p:nvSpPr>
        <p:spPr>
          <a:xfrm>
            <a:off x="131180" y="863440"/>
            <a:ext cx="5005596" cy="523220"/>
          </a:xfrm>
          <a:prstGeom prst="rect">
            <a:avLst/>
          </a:prstGeom>
          <a:effectLst/>
        </p:spPr>
        <p:txBody>
          <a:bodyPr vert="horz" wrap="square" lIns="91440" tIns="45720" rIns="91440" bIns="45720" rtlCol="0">
            <a:sp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Wingdings 3" panose="05040102010807070707" pitchFamily="18" charset="2"/>
              <a:buNone/>
            </a:pPr>
            <a:r>
              <a:rPr lang="en-US" i="0" dirty="0" smtClean="0">
                <a:latin typeface="+mj-lt"/>
              </a:rPr>
              <a:t>F</a:t>
            </a:r>
            <a:r>
              <a:rPr lang="en-US" b="0" i="0" dirty="0" smtClean="0">
                <a:latin typeface="+mj-lt"/>
              </a:rPr>
              <a:t>rom the Region </a:t>
            </a:r>
            <a:r>
              <a:rPr lang="en-US" b="1" i="0" dirty="0" smtClean="0">
                <a:latin typeface="+mj-lt"/>
              </a:rPr>
              <a:t>R</a:t>
            </a:r>
            <a:r>
              <a:rPr lang="en-US" b="0" i="0" dirty="0" smtClean="0">
                <a:latin typeface="+mj-lt"/>
              </a:rPr>
              <a:t>,</a:t>
            </a:r>
            <a:endParaRPr lang="en-US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ontent Placeholder 4"/>
              <p:cNvSpPr txBox="1">
                <a:spLocks/>
              </p:cNvSpPr>
              <p:nvPr/>
            </p:nvSpPr>
            <p:spPr>
              <a:xfrm>
                <a:off x="131180" y="1538899"/>
                <a:ext cx="2011680" cy="523220"/>
              </a:xfrm>
              <a:prstGeom prst="rect">
                <a:avLst/>
              </a:prstGeom>
              <a:effectLst/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p>
                          <m: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0" dirty="0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p>
                          <m: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0" dirty="0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Content Placeholder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180" y="1538899"/>
                <a:ext cx="2011680" cy="52322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Freeform 17">
            <a:extLst>
              <a:ext uri="{FF2B5EF4-FFF2-40B4-BE49-F238E27FC236}">
                <a16:creationId xmlns:a16="http://schemas.microsoft.com/office/drawing/2014/main" xmlns="" id="{5E9DA42E-B221-4BBE-B651-F7171591BCD7}"/>
              </a:ext>
            </a:extLst>
          </p:cNvPr>
          <p:cNvSpPr>
            <a:spLocks/>
          </p:cNvSpPr>
          <p:nvPr/>
        </p:nvSpPr>
        <p:spPr bwMode="auto">
          <a:xfrm>
            <a:off x="5057493" y="2448423"/>
            <a:ext cx="1188720" cy="36576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48" name="Freeform 17">
            <a:extLst>
              <a:ext uri="{FF2B5EF4-FFF2-40B4-BE49-F238E27FC236}">
                <a16:creationId xmlns:a16="http://schemas.microsoft.com/office/drawing/2014/main" xmlns="" id="{5E9DA42E-B221-4BBE-B651-F7171591BCD7}"/>
              </a:ext>
            </a:extLst>
          </p:cNvPr>
          <p:cNvSpPr>
            <a:spLocks/>
          </p:cNvSpPr>
          <p:nvPr/>
        </p:nvSpPr>
        <p:spPr bwMode="auto">
          <a:xfrm>
            <a:off x="5043205" y="1637086"/>
            <a:ext cx="914400" cy="36576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8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Content Placeholder 4"/>
              <p:cNvSpPr txBox="1">
                <a:spLocks/>
              </p:cNvSpPr>
              <p:nvPr/>
            </p:nvSpPr>
            <p:spPr>
              <a:xfrm>
                <a:off x="4612274" y="1533844"/>
                <a:ext cx="1463040" cy="523220"/>
              </a:xfrm>
              <a:prstGeom prst="rect">
                <a:avLst/>
              </a:prstGeom>
              <a:effectLst/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0" dirty="0" smtClean="0">
                          <a:latin typeface="Cambria Math" panose="02040503050406030204" pitchFamily="18" charset="0"/>
                        </a:rPr>
                        <m:t>⇒</m:t>
                      </m:r>
                      <m:r>
                        <m:rPr>
                          <m:sty m:val="p"/>
                        </m:rPr>
                        <a:rPr lang="en-US" b="0" i="0" dirty="0" smtClean="0">
                          <a:latin typeface="Cambria Math" panose="02040503050406030204" pitchFamily="18" charset="0"/>
                        </a:rPr>
                        <m:t>r</m:t>
                      </m:r>
                      <m:r>
                        <a:rPr lang="en-US" b="0" i="0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Content Placeholder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2274" y="1533844"/>
                <a:ext cx="1463040" cy="52322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Content Placeholder 4"/>
              <p:cNvSpPr txBox="1">
                <a:spLocks/>
              </p:cNvSpPr>
              <p:nvPr/>
            </p:nvSpPr>
            <p:spPr>
              <a:xfrm>
                <a:off x="131178" y="2360460"/>
                <a:ext cx="2011680" cy="523220"/>
              </a:xfrm>
              <a:prstGeom prst="rect">
                <a:avLst/>
              </a:prstGeom>
              <a:effectLst/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dirty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p>
                          <m:r>
                            <a:rPr lang="en-US" dirty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dirty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dirty="0"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p>
                          <m:r>
                            <a:rPr lang="en-US" dirty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dirty="0" smtClean="0">
                          <a:latin typeface="Cambria Math" panose="02040503050406030204" pitchFamily="18" charset="0"/>
                        </a:rPr>
                        <m:t>e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Content Placeholder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178" y="2360460"/>
                <a:ext cx="2011680" cy="52322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Freeform 17">
            <a:extLst>
              <a:ext uri="{FF2B5EF4-FFF2-40B4-BE49-F238E27FC236}">
                <a16:creationId xmlns:a16="http://schemas.microsoft.com/office/drawing/2014/main" xmlns="" id="{5E9DA42E-B221-4BBE-B651-F7171591BCD7}"/>
              </a:ext>
            </a:extLst>
          </p:cNvPr>
          <p:cNvSpPr>
            <a:spLocks/>
          </p:cNvSpPr>
          <p:nvPr/>
        </p:nvSpPr>
        <p:spPr bwMode="auto">
          <a:xfrm>
            <a:off x="4772290" y="3766688"/>
            <a:ext cx="2468880" cy="9144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8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Content Placeholder 4"/>
              <p:cNvSpPr txBox="1">
                <a:spLocks/>
              </p:cNvSpPr>
              <p:nvPr/>
            </p:nvSpPr>
            <p:spPr>
              <a:xfrm>
                <a:off x="4612274" y="2355405"/>
                <a:ext cx="1737360" cy="528030"/>
              </a:xfrm>
              <a:prstGeom prst="rect">
                <a:avLst/>
              </a:prstGeom>
              <a:effectLst/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0" dirty="0" smtClean="0">
                          <a:latin typeface="Cambria Math" panose="02040503050406030204" pitchFamily="18" charset="0"/>
                        </a:rPr>
                        <m:t>⇒</m:t>
                      </m:r>
                      <m:r>
                        <m:rPr>
                          <m:sty m:val="p"/>
                        </m:rPr>
                        <a:rPr lang="en-US" b="0" i="0" dirty="0" smtClean="0">
                          <a:latin typeface="Cambria Math" panose="02040503050406030204" pitchFamily="18" charset="0"/>
                        </a:rPr>
                        <m:t>r</m:t>
                      </m:r>
                      <m:r>
                        <a:rPr lang="en-US" b="0" i="0" dirty="0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e</m:t>
                          </m:r>
                          <m: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Content Placeholder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2274" y="2355405"/>
                <a:ext cx="1737360" cy="52803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Content Placeholder 4"/>
              <p:cNvSpPr txBox="1">
                <a:spLocks/>
              </p:cNvSpPr>
              <p:nvPr/>
            </p:nvSpPr>
            <p:spPr>
              <a:xfrm>
                <a:off x="131180" y="3635810"/>
                <a:ext cx="4663440" cy="1137812"/>
              </a:xfrm>
              <a:prstGeom prst="rect">
                <a:avLst/>
              </a:prstGeom>
              <a:effectLst/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And</m:t>
                      </m:r>
                      <m:r>
                        <a:rPr lang="en-US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US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</m:d>
                      <m:r>
                        <a:rPr lang="en-US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p>
                                  <m:r>
                                    <a:rPr lang="en-US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y</m:t>
                                  </m:r>
                                </m:e>
                                <m:sup>
                                  <m:r>
                                    <a:rPr lang="en-US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  <m:r>
                            <a:rPr lang="en-US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p>
                                  <m:r>
                                    <a:rPr lang="en-US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y</m:t>
                                  </m:r>
                                </m:e>
                                <m:sup>
                                  <m:r>
                                    <a:rPr lang="en-US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2" name="Content Placeholder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180" y="3635810"/>
                <a:ext cx="4663440" cy="1137812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Content Placeholder 4"/>
              <p:cNvSpPr txBox="1">
                <a:spLocks/>
              </p:cNvSpPr>
              <p:nvPr/>
            </p:nvSpPr>
            <p:spPr>
              <a:xfrm>
                <a:off x="4312919" y="3716826"/>
                <a:ext cx="4173855" cy="954107"/>
              </a:xfrm>
              <a:prstGeom prst="rect">
                <a:avLst/>
              </a:prstGeom>
              <a:effectLst/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⇒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f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r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θ</m:t>
                          </m:r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i="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panose="02040503050406030204" pitchFamily="18" charset="0"/>
                                        </a:rPr>
                                        <m:t>r</m:t>
                                      </m:r>
                                    </m:e>
                                    <m:sup>
                                      <m:r>
                                        <a:rPr lang="en-US" b="0" i="0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func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r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3" name="Content Placeholder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2919" y="3716826"/>
                <a:ext cx="4173855" cy="954107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15566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4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0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000"/>
                                        <p:tgtEl>
                                          <p:spTgt spid="4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100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1000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1000"/>
                                        <p:tgtEl>
                                          <p:spTgt spid="5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uild="p"/>
      <p:bldP spid="42" grpId="0" build="p" animBg="1"/>
      <p:bldP spid="48" grpId="0" build="p" animBg="1"/>
      <p:bldP spid="26" grpId="0" build="p"/>
      <p:bldP spid="28" grpId="0" build="p"/>
      <p:bldP spid="50" grpId="0" build="p" animBg="1"/>
      <p:bldP spid="30" grpId="0" build="p"/>
      <p:bldP spid="52" grpId="0" build="p"/>
      <p:bldP spid="53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Method 14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Example – </a:t>
                </a:r>
                <a:r>
                  <a:rPr lang="en-US" dirty="0" smtClean="0"/>
                  <a:t>9(</a:t>
                </a:r>
                <a:r>
                  <a:rPr lang="en-US" b="0" dirty="0" smtClean="0">
                    <a:solidFill>
                      <a:srgbClr val="FF0000"/>
                    </a:solidFill>
                  </a:rPr>
                  <a:t>continue</a:t>
                </a:r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4"/>
              <p:cNvSpPr txBox="1">
                <a:spLocks/>
              </p:cNvSpPr>
              <p:nvPr/>
            </p:nvSpPr>
            <p:spPr>
              <a:xfrm>
                <a:off x="105976" y="856162"/>
                <a:ext cx="5852160" cy="2695353"/>
              </a:xfrm>
              <a:prstGeom prst="rect">
                <a:avLst/>
              </a:prstGeom>
              <a:effectLst/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∬"/>
                          <m:limLoc m:val="undOvr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R</m:t>
                          </m:r>
                        </m:sub>
                        <m:sup>
                          <m:r>
                            <a:rPr lang="en-US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func>
                                    <m:func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ln</m:t>
                                      </m:r>
                                    </m:fName>
                                    <m:e>
                                      <m: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>
                                              <a:latin typeface="Cambria Math" panose="02040503050406030204" pitchFamily="18" charset="0"/>
                                            </a:rPr>
                                            <m:t>x</m:t>
                                          </m:r>
                                        </m:e>
                                        <m:sup>
                                          <m:r>
                                            <a:rPr lang="en-US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>
                                              <a:latin typeface="Cambria Math" panose="02040503050406030204" pitchFamily="18" charset="0"/>
                                            </a:rPr>
                                            <m:t>y</m:t>
                                          </m:r>
                                        </m:e>
                                        <m:sup>
                                          <m:r>
                                            <a:rPr lang="en-US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func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>
                                              <a:latin typeface="Cambria Math" panose="02040503050406030204" pitchFamily="18" charset="0"/>
                                            </a:rPr>
                                            <m:t>x</m:t>
                                          </m:r>
                                        </m:e>
                                        <m:sup>
                                          <m:r>
                                            <a:rPr lang="en-US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>
                                              <a:latin typeface="Cambria Math" panose="02040503050406030204" pitchFamily="18" charset="0"/>
                                            </a:rPr>
                                            <m:t>y</m:t>
                                          </m:r>
                                        </m:e>
                                        <m:sup>
                                          <m:r>
                                            <a:rPr lang="en-US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rad>
                                </m:den>
                              </m:f>
                            </m:e>
                          </m:d>
                          <m:r>
                            <a:rPr lang="en-US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dA</m:t>
                          </m:r>
                        </m:e>
                      </m:nary>
                    </m:oMath>
                  </m:oMathPara>
                </a14:m>
                <a:endParaRPr lang="en-US" i="1" dirty="0" smtClean="0"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25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∬"/>
                          <m:limLoc m:val="undOvr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G</m:t>
                          </m:r>
                        </m:sub>
                        <m:sup>
                          <m:r>
                            <a:rPr lang="en-US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h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m:rPr>
                                  <m:nor/>
                                </m:rPr>
                                <a:rPr lang="el-GR" dirty="0"/>
                                <m:t>θ</m:t>
                              </m:r>
                            </m:e>
                          </m:d>
                          <m:r>
                            <a:rPr lang="el-GR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b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𝐫</m:t>
                          </m:r>
                          <m:r>
                            <a:rPr lang="el-GR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dr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m:rPr>
                              <m:nor/>
                            </m:rPr>
                            <a:rPr lang="el-GR" dirty="0"/>
                            <m:t>θ</m:t>
                          </m:r>
                        </m:e>
                      </m:nary>
                    </m:oMath>
                  </m:oMathPara>
                </a14:m>
                <a:endParaRPr lang="en-US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4" name="Content Placeholder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976" y="856162"/>
                <a:ext cx="5852160" cy="269535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5068" y="1113337"/>
            <a:ext cx="5669280" cy="5291328"/>
          </a:xfrm>
          <a:prstGeom prst="rect">
            <a:avLst/>
          </a:prstGeom>
        </p:spPr>
      </p:pic>
      <p:cxnSp>
        <p:nvCxnSpPr>
          <p:cNvPr id="40" name="Straight Connector 39"/>
          <p:cNvCxnSpPr/>
          <p:nvPr/>
        </p:nvCxnSpPr>
        <p:spPr>
          <a:xfrm flipV="1">
            <a:off x="9119708" y="1988919"/>
            <a:ext cx="1638780" cy="1770082"/>
          </a:xfrm>
          <a:prstGeom prst="line">
            <a:avLst/>
          </a:prstGeom>
          <a:ln w="76200">
            <a:solidFill>
              <a:srgbClr val="FFFF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10117721" y="1989644"/>
            <a:ext cx="640767" cy="692106"/>
          </a:xfrm>
          <a:prstGeom prst="line">
            <a:avLst/>
          </a:prstGeom>
          <a:ln w="76200">
            <a:solidFill>
              <a:srgbClr val="FF00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ontent Placeholder 4"/>
              <p:cNvSpPr txBox="1">
                <a:spLocks/>
              </p:cNvSpPr>
              <p:nvPr/>
            </p:nvSpPr>
            <p:spPr>
              <a:xfrm>
                <a:off x="8793160" y="3962023"/>
                <a:ext cx="1798488" cy="407099"/>
              </a:xfrm>
              <a:prstGeom prst="rect">
                <a:avLst/>
              </a:prstGeom>
              <a:effectLst/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000" b="1" dirty="0" smtClean="0">
                          <a:solidFill>
                            <a:schemeClr val="accent6"/>
                          </a:solidFill>
                        </a:rPr>
                        <m:t>1 </m:t>
                      </m:r>
                      <m:r>
                        <a:rPr lang="en-US" sz="2000" b="1" i="0" dirty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≤ </m:t>
                      </m:r>
                      <m:sSup>
                        <m:sSupPr>
                          <m:ctrlPr>
                            <a:rPr lang="en-US" sz="2000" b="1" i="1" dirty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 i="0" dirty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p>
                          <m:r>
                            <a:rPr lang="en-US" sz="2000" b="1" i="0" dirty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sz="2000" b="1" i="0" dirty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000" b="1" i="1" dirty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 i="0" dirty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𝐲</m:t>
                          </m:r>
                        </m:e>
                        <m:sup>
                          <m:r>
                            <a:rPr lang="en-US" sz="2000" b="1" i="0" dirty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</m:oMath>
                  </m:oMathPara>
                </a14:m>
                <a:endParaRPr lang="en-US" sz="2000" b="1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21" name="Content Placeholder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3160" y="3962023"/>
                <a:ext cx="1798488" cy="407099"/>
              </a:xfrm>
              <a:prstGeom prst="rect">
                <a:avLst/>
              </a:prstGeom>
              <a:blipFill rotWithShape="0">
                <a:blip r:embed="rId5"/>
                <a:stretch>
                  <a:fillRect b="-8955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Content Placeholder 4"/>
              <p:cNvSpPr txBox="1">
                <a:spLocks/>
              </p:cNvSpPr>
              <p:nvPr/>
            </p:nvSpPr>
            <p:spPr>
              <a:xfrm>
                <a:off x="6422538" y="1250065"/>
                <a:ext cx="1645920" cy="407099"/>
              </a:xfrm>
              <a:prstGeom prst="rect">
                <a:avLst/>
              </a:prstGeom>
              <a:effectLst/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 i="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p>
                          <m:r>
                            <a:rPr lang="en-US" sz="2000" b="1" i="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sz="2000" b="1" i="0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000" b="1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 i="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𝐲</m:t>
                          </m:r>
                        </m:e>
                        <m:sup>
                          <m:r>
                            <a:rPr lang="en-US" sz="2000" b="1" i="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sz="2000" b="1" i="0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m:rPr>
                          <m:nor/>
                        </m:rPr>
                        <a:rPr lang="en-US" sz="2000" b="1" dirty="0">
                          <a:solidFill>
                            <a:srgbClr val="0070C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2000" b="1" dirty="0">
                          <a:solidFill>
                            <a:srgbClr val="0070C0"/>
                          </a:solidFill>
                        </a:rPr>
                        <m:t>e</m:t>
                      </m:r>
                    </m:oMath>
                  </m:oMathPara>
                </a14:m>
                <a:endParaRPr lang="en-US" sz="2000" b="1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22" name="Content Placeholder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2538" y="1250065"/>
                <a:ext cx="1645920" cy="407099"/>
              </a:xfrm>
              <a:prstGeom prst="rect">
                <a:avLst/>
              </a:prstGeom>
              <a:blipFill rotWithShape="0">
                <a:blip r:embed="rId6"/>
                <a:stretch>
                  <a:fillRect b="-8955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ontent Placeholder 4"/>
              <p:cNvSpPr txBox="1">
                <a:spLocks/>
              </p:cNvSpPr>
              <p:nvPr/>
            </p:nvSpPr>
            <p:spPr>
              <a:xfrm>
                <a:off x="105976" y="3801473"/>
                <a:ext cx="4489668" cy="1466492"/>
              </a:xfrm>
              <a:prstGeom prst="rect">
                <a:avLst/>
              </a:prstGeom>
              <a:effectLst/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π</m:t>
                          </m:r>
                        </m:sup>
                        <m:e>
                          <m:r>
                            <a:rPr lang="en-US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nary>
                            <m:naryPr>
                              <m:limLoc m:val="undOvr"/>
                              <m:ctrlPr>
                                <a:rPr lang="en-US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ad>
                                <m:radPr>
                                  <m:degHide m:val="on"/>
                                  <m:ctrlPr>
                                    <a:rPr lang="en-US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e</m:t>
                                  </m:r>
                                  <m:r>
                                    <a:rPr lang="en-US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rad>
                            </m:sup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func>
                                    <m:func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ln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p>
                                            <m:sSup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>
                                                  <a:latin typeface="Cambria Math" panose="02040503050406030204" pitchFamily="18" charset="0"/>
                                                </a:rPr>
                                                <m:t>r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e>
                                      </m:d>
                                    </m:e>
                                  </m:func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num>
                                <m:den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r</m:t>
                                  </m:r>
                                </m:den>
                              </m:f>
                              <m:r>
                                <a:rPr lang="el-GR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m:rPr>
                                  <m:sty m:val="p"/>
                                </m:rPr>
                                <a:rPr lang="en-US" b="0" i="0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r</m:t>
                              </m:r>
                              <m:r>
                                <a:rPr lang="el-GR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dr</m:t>
                              </m:r>
                              <m:r>
                                <a:rPr lang="en-US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  <m:r>
                                <m:rPr>
                                  <m:nor/>
                                </m:rPr>
                                <a:rPr lang="el-GR" dirty="0">
                                  <a:solidFill>
                                    <a:srgbClr val="002060"/>
                                  </a:solidFill>
                                </a:rPr>
                                <m:t>θ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5" name="Content Placeholder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976" y="3801473"/>
                <a:ext cx="4489668" cy="1466492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Freeform 17">
            <a:extLst>
              <a:ext uri="{FF2B5EF4-FFF2-40B4-BE49-F238E27FC236}">
                <a16:creationId xmlns="" xmlns:a16="http://schemas.microsoft.com/office/drawing/2014/main" id="{5E9DA42E-B221-4BBE-B651-F7171591BCD7}"/>
              </a:ext>
            </a:extLst>
          </p:cNvPr>
          <p:cNvSpPr>
            <a:spLocks/>
          </p:cNvSpPr>
          <p:nvPr/>
        </p:nvSpPr>
        <p:spPr bwMode="auto">
          <a:xfrm>
            <a:off x="3923623" y="5462458"/>
            <a:ext cx="2034513" cy="822960"/>
          </a:xfrm>
          <a:prstGeom prst="round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</a:rPr>
              <a:t>……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627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0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2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10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  <p:bldP spid="25" grpId="0" build="p"/>
      <p:bldP spid="26" grpId="0" build="p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22568" y="151935"/>
            <a:ext cx="9872008" cy="5953030"/>
          </a:xfrm>
        </p:spPr>
        <p:txBody>
          <a:bodyPr>
            <a:normAutofit/>
          </a:bodyPr>
          <a:lstStyle/>
          <a:p>
            <a:r>
              <a:rPr lang="en-US" sz="2200" dirty="0">
                <a:solidFill>
                  <a:srgbClr val="7030A0"/>
                </a:solidFill>
              </a:rPr>
              <a:t>METHOD – 6	: D.I. OVER GENERAL REGION IN POLAR COORDINATES</a:t>
            </a:r>
            <a:r>
              <a:rPr lang="en-US" sz="2200" dirty="0">
                <a:solidFill>
                  <a:srgbClr val="FF0000"/>
                </a:solidFill>
              </a:rPr>
              <a:t>(1)</a:t>
            </a:r>
            <a:endParaRPr lang="en-US" sz="2200" dirty="0">
              <a:solidFill>
                <a:srgbClr val="7030A0"/>
              </a:solidFill>
            </a:endParaRPr>
          </a:p>
          <a:p>
            <a:endParaRPr lang="en-US" sz="2200" dirty="0" smtClean="0">
              <a:solidFill>
                <a:srgbClr val="002060"/>
              </a:solidFill>
            </a:endParaRPr>
          </a:p>
          <a:p>
            <a:r>
              <a:rPr lang="en-US" sz="2200" dirty="0" smtClean="0">
                <a:solidFill>
                  <a:srgbClr val="002060"/>
                </a:solidFill>
              </a:rPr>
              <a:t>METHOD </a:t>
            </a:r>
            <a:r>
              <a:rPr lang="en-US" sz="2200" dirty="0">
                <a:solidFill>
                  <a:srgbClr val="002060"/>
                </a:solidFill>
              </a:rPr>
              <a:t>– </a:t>
            </a:r>
            <a:r>
              <a:rPr lang="en-US" sz="2200" dirty="0" smtClean="0">
                <a:solidFill>
                  <a:srgbClr val="002060"/>
                </a:solidFill>
              </a:rPr>
              <a:t>5	: </a:t>
            </a:r>
            <a:r>
              <a:rPr lang="en-US" sz="2200" dirty="0">
                <a:solidFill>
                  <a:srgbClr val="002060"/>
                </a:solidFill>
              </a:rPr>
              <a:t>D.I. BY CHANGE OF ORDER OF </a:t>
            </a:r>
            <a:r>
              <a:rPr lang="en-US" sz="2200" dirty="0" smtClean="0">
                <a:solidFill>
                  <a:srgbClr val="002060"/>
                </a:solidFill>
              </a:rPr>
              <a:t>INTEGRATION</a:t>
            </a:r>
            <a:r>
              <a:rPr lang="en-US" sz="2200" dirty="0" smtClean="0">
                <a:solidFill>
                  <a:srgbClr val="FF0000"/>
                </a:solidFill>
              </a:rPr>
              <a:t>(3)</a:t>
            </a:r>
            <a:endParaRPr lang="en-US" sz="2200" dirty="0">
              <a:solidFill>
                <a:srgbClr val="002060"/>
              </a:solidFill>
            </a:endParaRPr>
          </a:p>
          <a:p>
            <a:r>
              <a:rPr lang="en-US" sz="2200" dirty="0" smtClean="0">
                <a:solidFill>
                  <a:srgbClr val="7030A0"/>
                </a:solidFill>
              </a:rPr>
              <a:t>METHOD </a:t>
            </a:r>
            <a:r>
              <a:rPr lang="en-US" sz="2200" dirty="0">
                <a:solidFill>
                  <a:srgbClr val="7030A0"/>
                </a:solidFill>
              </a:rPr>
              <a:t>– </a:t>
            </a:r>
            <a:r>
              <a:rPr lang="en-US" sz="2200" dirty="0" smtClean="0">
                <a:solidFill>
                  <a:srgbClr val="7030A0"/>
                </a:solidFill>
              </a:rPr>
              <a:t>13	: </a:t>
            </a:r>
            <a:r>
              <a:rPr lang="en-US" sz="2200" dirty="0">
                <a:solidFill>
                  <a:srgbClr val="7030A0"/>
                </a:solidFill>
              </a:rPr>
              <a:t>D.I. BY CHANGE OF VARIABLE IN CARTESIAN COORDINATES</a:t>
            </a:r>
          </a:p>
          <a:p>
            <a:r>
              <a:rPr lang="en-US" sz="2200" dirty="0">
                <a:solidFill>
                  <a:srgbClr val="002060"/>
                </a:solidFill>
              </a:rPr>
              <a:t>METHOD – </a:t>
            </a:r>
            <a:r>
              <a:rPr lang="en-US" sz="2200" dirty="0" smtClean="0">
                <a:solidFill>
                  <a:srgbClr val="002060"/>
                </a:solidFill>
              </a:rPr>
              <a:t>14	: </a:t>
            </a:r>
            <a:r>
              <a:rPr lang="en-US" sz="2200" dirty="0">
                <a:solidFill>
                  <a:srgbClr val="002060"/>
                </a:solidFill>
              </a:rPr>
              <a:t>D.I. BY CHANGE OF VARIABLE IN POLAR </a:t>
            </a:r>
            <a:r>
              <a:rPr lang="en-US" sz="2200" dirty="0" smtClean="0">
                <a:solidFill>
                  <a:srgbClr val="002060"/>
                </a:solidFill>
              </a:rPr>
              <a:t>COORDINATES</a:t>
            </a:r>
            <a:r>
              <a:rPr lang="en-US" sz="2200" dirty="0" smtClean="0">
                <a:solidFill>
                  <a:srgbClr val="FF0000"/>
                </a:solidFill>
              </a:rPr>
              <a:t>(2)</a:t>
            </a:r>
          </a:p>
          <a:p>
            <a:endParaRPr lang="en-US" sz="2200" dirty="0" smtClean="0">
              <a:solidFill>
                <a:srgbClr val="FF0000"/>
              </a:solidFill>
            </a:endParaRPr>
          </a:p>
          <a:p>
            <a:r>
              <a:rPr lang="en-US" sz="2200" b="1" dirty="0">
                <a:solidFill>
                  <a:srgbClr val="002060"/>
                </a:solidFill>
              </a:rPr>
              <a:t>METHOD – 7	: AREA BY DOUBLE INTEGRATION IN CARTESIAN COORDINATES</a:t>
            </a:r>
            <a:r>
              <a:rPr lang="en-US" sz="2200" b="1" dirty="0">
                <a:solidFill>
                  <a:srgbClr val="FF0000"/>
                </a:solidFill>
              </a:rPr>
              <a:t>(1)</a:t>
            </a:r>
            <a:endParaRPr lang="en-US" sz="2200" b="1" dirty="0">
              <a:solidFill>
                <a:srgbClr val="002060"/>
              </a:solidFill>
            </a:endParaRPr>
          </a:p>
          <a:p>
            <a:r>
              <a:rPr lang="en-US" sz="2200" b="1" dirty="0">
                <a:solidFill>
                  <a:srgbClr val="7030A0"/>
                </a:solidFill>
              </a:rPr>
              <a:t>METHOD – 8	: AREA BY DOUBLE INTEGRATION IN POLAR COORDINATES</a:t>
            </a:r>
          </a:p>
          <a:p>
            <a:r>
              <a:rPr lang="en-US" sz="2200" dirty="0">
                <a:solidFill>
                  <a:srgbClr val="002060"/>
                </a:solidFill>
              </a:rPr>
              <a:t>METHOD – 4	: DOUBLE INTEGRALS AS VOLUMES</a:t>
            </a:r>
            <a:r>
              <a:rPr lang="en-US" sz="2200" dirty="0">
                <a:solidFill>
                  <a:srgbClr val="FF0000"/>
                </a:solidFill>
              </a:rPr>
              <a:t>(1)</a:t>
            </a:r>
          </a:p>
          <a:p>
            <a:endParaRPr lang="en-US" sz="2200" dirty="0">
              <a:solidFill>
                <a:srgbClr val="FF0000"/>
              </a:solidFill>
            </a:endParaRPr>
          </a:p>
          <a:p>
            <a:r>
              <a:rPr lang="en-US" sz="2200" dirty="0">
                <a:solidFill>
                  <a:srgbClr val="002060"/>
                </a:solidFill>
              </a:rPr>
              <a:t>METHOD – 9	: T.I. OVER GENERAL REGION IN CARTESIAN COORDINATES</a:t>
            </a:r>
          </a:p>
          <a:p>
            <a:r>
              <a:rPr lang="en-US" sz="2200" dirty="0">
                <a:solidFill>
                  <a:srgbClr val="7030A0"/>
                </a:solidFill>
              </a:rPr>
              <a:t>METHOD – 10	: T.I. OVER GENERAL REGION IN CYLINDRICAL COORDINATES</a:t>
            </a:r>
          </a:p>
          <a:p>
            <a:r>
              <a:rPr lang="en-US" sz="2200" dirty="0">
                <a:solidFill>
                  <a:srgbClr val="002060"/>
                </a:solidFill>
              </a:rPr>
              <a:t>METHOD – 11	: T.I. OVER GENERAL REGION IN SPHERICAL COORDINATES</a:t>
            </a:r>
            <a:r>
              <a:rPr lang="en-US" sz="2200" dirty="0">
                <a:solidFill>
                  <a:srgbClr val="FF0000"/>
                </a:solidFill>
              </a:rPr>
              <a:t>(1)</a:t>
            </a:r>
            <a:endParaRPr lang="en-US" sz="2200" dirty="0">
              <a:solidFill>
                <a:srgbClr val="002060"/>
              </a:solidFill>
            </a:endParaRPr>
          </a:p>
          <a:p>
            <a:endParaRPr lang="en-US" sz="22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7734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629056"/>
            <a:ext cx="10515600" cy="2852737"/>
          </a:xfrm>
        </p:spPr>
        <p:txBody>
          <a:bodyPr>
            <a:normAutofit/>
          </a:bodyPr>
          <a:lstStyle/>
          <a:p>
            <a:r>
              <a:rPr lang="en-US" dirty="0" smtClean="0"/>
              <a:t>Area by Double integration in CC(Method-7)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7634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Area by Double integration in CC(Method-7)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31180" y="863444"/>
                <a:ext cx="11929641" cy="5565370"/>
              </a:xfrm>
            </p:spPr>
            <p:txBody>
              <a:bodyPr/>
              <a:lstStyle/>
              <a:p>
                <a:r>
                  <a:rPr lang="en-US" dirty="0" smtClean="0"/>
                  <a:t>The </a:t>
                </a:r>
                <a:r>
                  <a:rPr lang="en-US" b="1" dirty="0"/>
                  <a:t>area </a:t>
                </a:r>
                <a:r>
                  <a:rPr lang="en-US" dirty="0"/>
                  <a:t>of a closed, bounded plane region </a:t>
                </a:r>
                <a:r>
                  <a:rPr lang="en-US" i="1" dirty="0"/>
                  <a:t>R </a:t>
                </a:r>
                <a:r>
                  <a:rPr lang="en-US" dirty="0"/>
                  <a:t>is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Area</m:t>
                      </m:r>
                      <m:r>
                        <a:rPr lang="en-US" b="0" i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∬"/>
                          <m:limLoc m:val="undOvr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R</m:t>
                          </m:r>
                        </m:sub>
                        <m:sup>
                          <m:r>
                            <a:rPr lang="en-US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</m:nary>
                    </m:oMath>
                  </m:oMathPara>
                </a14:m>
                <a:endParaRPr lang="en-US" i="1" dirty="0" smtClean="0"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Area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∬"/>
                          <m:limLoc m:val="undOvr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R</m:t>
                          </m:r>
                        </m:sub>
                        <m:sup>
                          <m:r>
                            <a:rPr lang="en-US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dx</m:t>
                          </m:r>
                          <m:r>
                            <a:rPr lang="en-US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dy</m:t>
                          </m:r>
                        </m:e>
                      </m:nary>
                    </m:oMath>
                  </m:oMathPara>
                </a14:m>
                <a:endParaRPr lang="en-US" dirty="0" smtClean="0"/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Area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∬"/>
                          <m:limLoc m:val="undOvr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R</m:t>
                          </m:r>
                        </m:sub>
                        <m:sup>
                          <m:r>
                            <a:rPr lang="en-US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dy</m:t>
                          </m:r>
                          <m:r>
                            <a:rPr lang="en-US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dx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1180" y="863444"/>
                <a:ext cx="11929641" cy="5565370"/>
              </a:xfrm>
              <a:blipFill rotWithShape="0">
                <a:blip r:embed="rId2"/>
                <a:stretch>
                  <a:fillRect l="-971" t="-19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07258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 smtClean="0"/>
                  <a:t>Method 7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 smtClean="0"/>
                  <a:t> Example – 2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10427" y="842203"/>
                <a:ext cx="5760720" cy="1663276"/>
              </a:xfrm>
              <a:gradFill>
                <a:gsLst>
                  <a:gs pos="10000">
                    <a:srgbClr val="0E47A1"/>
                  </a:gs>
                  <a:gs pos="100000">
                    <a:srgbClr val="03A9F5"/>
                  </a:gs>
                </a:gsLst>
                <a:lin ang="10800000" scaled="1"/>
              </a:gradFill>
              <a:ln>
                <a:noFill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indent="0">
                  <a:lnSpc>
                    <a:spcPct val="125000"/>
                  </a:lnSpc>
                  <a:buNone/>
                </a:pPr>
                <a:r>
                  <a:rPr lang="en-US" dirty="0" smtClean="0">
                    <a:solidFill>
                      <a:schemeClr val="bg1"/>
                    </a:solidFill>
                  </a:rPr>
                  <a:t>Find the area of the region bounded by the curves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b="0" i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m:rPr>
                            <m:sty m:val="p"/>
                          </m:rPr>
                          <a:rPr lang="en-US" b="0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b="0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   </m:t>
                        </m:r>
                        <m:r>
                          <m:rPr>
                            <m:sty m:val="p"/>
                          </m:rPr>
                          <a:rPr lang="en-US" b="0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  <m:r>
                          <a:rPr lang="en-US" b="0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unc>
                          <m:func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r>
                              <m:rPr>
                                <m:sty m:val="p"/>
                              </m:rPr>
                              <a:rPr lang="en-US" b="0" i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</m:func>
                      </m:e>
                    </m:func>
                  </m:oMath>
                </a14:m>
                <a:r>
                  <a:rPr lang="en-US" dirty="0" smtClean="0">
                    <a:solidFill>
                      <a:schemeClr val="bg1"/>
                    </a:solidFill>
                  </a:rPr>
                  <a:t> and </a:t>
                </a:r>
                <a:r>
                  <a:rPr lang="en-US" dirty="0">
                    <a:solidFill>
                      <a:schemeClr val="bg1"/>
                    </a:solidFill>
                  </a:rPr>
                  <a:t>the </a:t>
                </a:r>
                <a:r>
                  <a:rPr lang="en-US" dirty="0" smtClean="0">
                    <a:solidFill>
                      <a:schemeClr val="bg1"/>
                    </a:solidFill>
                  </a:rPr>
                  <a:t>lines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b="0" i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=0 </m:t>
                    </m:r>
                    <m:r>
                      <m:rPr>
                        <m:sty m:val="p"/>
                      </m:rPr>
                      <a:rPr lang="en-US" b="0" i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and</m:t>
                    </m:r>
                    <m:r>
                      <a:rPr lang="en-US" b="0" i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b="0" i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π</m:t>
                    </m:r>
                    <m:r>
                      <a:rPr lang="en-US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/4</m:t>
                    </m:r>
                  </m:oMath>
                </a14:m>
                <a:r>
                  <a:rPr lang="en-US" dirty="0" smtClean="0">
                    <a:solidFill>
                      <a:schemeClr val="bg1"/>
                    </a:solidFill>
                  </a:rPr>
                  <a:t>. </a:t>
                </a:r>
              </a:p>
            </p:txBody>
          </p:sp>
        </mc:Choice>
        <mc:Fallback xmlns="">
          <p:sp>
            <p:nvSpPr>
              <p:cNvPr id="37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0427" y="842203"/>
                <a:ext cx="5760720" cy="1663276"/>
              </a:xfrm>
              <a:blipFill rotWithShape="0">
                <a:blip r:embed="rId3"/>
                <a:stretch>
                  <a:fillRect l="-2116" t="-733" r="-2222" b="-879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2"/>
          <p:cNvSpPr txBox="1">
            <a:spLocks/>
          </p:cNvSpPr>
          <p:nvPr/>
        </p:nvSpPr>
        <p:spPr>
          <a:xfrm>
            <a:off x="110428" y="2636481"/>
            <a:ext cx="3566160" cy="523220"/>
          </a:xfrm>
          <a:prstGeom prst="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 indent="0" algn="just">
              <a:lnSpc>
                <a:spcPct val="10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  <a:defRPr sz="2800">
                <a:solidFill>
                  <a:schemeClr val="bg1"/>
                </a:solidFill>
              </a:defRPr>
            </a:lvl1pPr>
            <a:lvl2pPr marL="809625" indent="-352425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>
                <a:solidFill>
                  <a:srgbClr val="002060"/>
                </a:solidFill>
              </a:defRPr>
            </a:lvl2pPr>
            <a:lvl3pPr marL="11430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>
                <a:solidFill>
                  <a:srgbClr val="002060"/>
                </a:solidFill>
              </a:defRPr>
            </a:lvl3pPr>
            <a:lvl4pPr marL="16002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4pPr>
            <a:lvl5pPr marL="20574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 smtClean="0"/>
              <a:t>Solution: </a:t>
            </a:r>
            <a:r>
              <a:rPr lang="en-US" dirty="0" smtClean="0">
                <a:solidFill>
                  <a:srgbClr val="FFFF00"/>
                </a:solidFill>
              </a:rPr>
              <a:t>S-19 (4 marks)</a:t>
            </a:r>
            <a:endParaRPr lang="en-US" dirty="0">
              <a:solidFill>
                <a:srgbClr val="FFFF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ontent Placeholder 4"/>
              <p:cNvSpPr txBox="1">
                <a:spLocks/>
              </p:cNvSpPr>
              <p:nvPr/>
            </p:nvSpPr>
            <p:spPr>
              <a:xfrm>
                <a:off x="110428" y="3290703"/>
                <a:ext cx="3566160" cy="2238626"/>
              </a:xfrm>
              <a:prstGeom prst="rect">
                <a:avLst/>
              </a:prstGeom>
              <a:effectLst/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l">
                  <a:lnSpc>
                    <a:spcPct val="125000"/>
                  </a:lnSpc>
                  <a:spcBef>
                    <a:spcPts val="1200"/>
                  </a:spcBef>
                  <a:buClr>
                    <a:srgbClr val="000000"/>
                  </a:buClr>
                  <a:buSzPct val="100000"/>
                  <a:buNone/>
                </a:pPr>
                <a:r>
                  <a:rPr lang="en-US" dirty="0" smtClean="0">
                    <a:solidFill>
                      <a:srgbClr val="002060"/>
                    </a:solidFill>
                  </a:rPr>
                  <a:t>We have</a:t>
                </a:r>
              </a:p>
              <a:p>
                <a:pPr marL="0" indent="0" algn="l">
                  <a:lnSpc>
                    <a:spcPct val="125000"/>
                  </a:lnSpc>
                  <a:spcBef>
                    <a:spcPts val="1200"/>
                  </a:spcBef>
                  <a:buClr>
                    <a:srgbClr val="000000"/>
                  </a:buClr>
                  <a:buSzPct val="100000"/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,   </m:t>
                        </m:r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  <m:r>
                          <a:rPr lang="en-US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unc>
                          <m:funcPr>
                            <m:ctrlPr>
                              <a:rPr lang="en-US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</m:func>
                      </m:e>
                    </m:func>
                  </m:oMath>
                </a14:m>
                <a:r>
                  <a:rPr lang="en-US" dirty="0" smtClean="0">
                    <a:solidFill>
                      <a:srgbClr val="002060"/>
                    </a:solidFill>
                  </a:rPr>
                  <a:t> &amp;</a:t>
                </a:r>
              </a:p>
              <a:p>
                <a:pPr marL="0" indent="0" algn="l">
                  <a:lnSpc>
                    <a:spcPct val="125000"/>
                  </a:lnSpc>
                  <a:spcBef>
                    <a:spcPts val="1200"/>
                  </a:spcBef>
                  <a:buClr>
                    <a:srgbClr val="000000"/>
                  </a:buClr>
                  <a:buSzPct val="10000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=0 </m:t>
                      </m:r>
                      <m:r>
                        <m:rPr>
                          <m:sty m:val="p"/>
                        </m:rPr>
                        <a:rPr lang="en-US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and</m:t>
                      </m:r>
                      <m:r>
                        <a:rPr lang="en-US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π</m:t>
                          </m:r>
                          <m:r>
                            <a:rPr lang="en-US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US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0" name="Content Placeholder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428" y="3290703"/>
                <a:ext cx="3566160" cy="2238626"/>
              </a:xfrm>
              <a:prstGeom prst="rect">
                <a:avLst/>
              </a:prstGeom>
              <a:blipFill rotWithShape="0">
                <a:blip r:embed="rId4"/>
                <a:stretch>
                  <a:fillRect l="-3419" r="-1197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3425460" y="5205752"/>
                <a:ext cx="3038011" cy="12223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r>
                        <m:rPr>
                          <m:sty m:val="p"/>
                        </m:rP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Area</m:t>
                      </m:r>
                      <m: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∬"/>
                          <m:limLoc m:val="undOvr"/>
                          <m:ctrlP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R</m:t>
                          </m:r>
                        </m:sub>
                        <m:sup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</m:nary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5460" y="5205752"/>
                <a:ext cx="3038011" cy="1222386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6299786" y="4868854"/>
                <a:ext cx="2519664" cy="157357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ctrlP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f>
                            <m:fPr>
                              <m:ctrlPr>
                                <a:rPr lang="en-US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π</m:t>
                              </m:r>
                            </m:num>
                            <m:den>
                              <m: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</m:sup>
                        <m:e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nary>
                            <m:naryPr>
                              <m:limLoc m:val="undOvr"/>
                              <m:ctrlPr>
                                <a:rPr lang="en-US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func>
                                <m:funcPr>
                                  <m:ctrlPr>
                                    <a:rPr lang="en-US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</m:func>
                            </m:sub>
                            <m:sup>
                              <m:func>
                                <m:funcPr>
                                  <m:ctrlPr>
                                    <a:rPr lang="en-US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</m:func>
                            </m:sup>
                            <m:e>
                              <m: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8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𝐝𝐲</m:t>
                              </m:r>
                              <m: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dx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9786" y="4868854"/>
                <a:ext cx="2519664" cy="157357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20661" y="841009"/>
            <a:ext cx="5242560" cy="39319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20661" y="841009"/>
            <a:ext cx="5242560" cy="39319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20661" y="841009"/>
            <a:ext cx="5242560" cy="393192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20661" y="841009"/>
            <a:ext cx="5242560" cy="3931920"/>
          </a:xfrm>
          <a:prstGeom prst="rect">
            <a:avLst/>
          </a:prstGeom>
        </p:spPr>
      </p:pic>
      <p:cxnSp>
        <p:nvCxnSpPr>
          <p:cNvPr id="16" name="Straight Connector 15"/>
          <p:cNvCxnSpPr/>
          <p:nvPr/>
        </p:nvCxnSpPr>
        <p:spPr>
          <a:xfrm>
            <a:off x="8460308" y="1358015"/>
            <a:ext cx="0" cy="1645920"/>
          </a:xfrm>
          <a:prstGeom prst="line">
            <a:avLst/>
          </a:prstGeom>
          <a:ln w="76200">
            <a:solidFill>
              <a:srgbClr val="FFFF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10662453" y="751042"/>
                <a:ext cx="140076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sz="240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func>
                    </m:oMath>
                  </m:oMathPara>
                </a14:m>
                <a:endParaRPr lang="en-US" sz="24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2453" y="751042"/>
                <a:ext cx="1400768" cy="461665"/>
              </a:xfrm>
              <a:prstGeom prst="rect">
                <a:avLst/>
              </a:prstGeom>
              <a:blipFill rotWithShape="0">
                <a:blip r:embed="rId11"/>
                <a:stretch>
                  <a:fillRect b="-118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6299786" y="753064"/>
                <a:ext cx="146777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sz="240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func>
                    </m:oMath>
                  </m:oMathPara>
                </a14:m>
                <a:endParaRPr lang="en-US" sz="2400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9786" y="753064"/>
                <a:ext cx="1467773" cy="461665"/>
              </a:xfrm>
              <a:prstGeom prst="rect">
                <a:avLst/>
              </a:prstGeom>
              <a:blipFill rotWithShape="0">
                <a:blip r:embed="rId12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7186616" y="4046440"/>
                <a:ext cx="99809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24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4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6616" y="4046440"/>
                <a:ext cx="998094" cy="461665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/>
              <p:cNvSpPr/>
              <p:nvPr/>
            </p:nvSpPr>
            <p:spPr>
              <a:xfrm>
                <a:off x="9053517" y="4046440"/>
                <a:ext cx="133812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i="0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2400" b="0" i="0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π</m:t>
                      </m:r>
                      <m:r>
                        <a:rPr lang="en-US" sz="2400" b="0" i="0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/4</m:t>
                      </m:r>
                    </m:oMath>
                  </m:oMathPara>
                </a14:m>
                <a:endParaRPr lang="en-US" sz="24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3517" y="4046440"/>
                <a:ext cx="1338122" cy="461665"/>
              </a:xfrm>
              <a:prstGeom prst="rect">
                <a:avLst/>
              </a:prstGeom>
              <a:blipFill rotWithShape="0">
                <a:blip r:embed="rId14"/>
                <a:stretch>
                  <a:fillRect b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Freeform 17">
            <a:extLst>
              <a:ext uri="{FF2B5EF4-FFF2-40B4-BE49-F238E27FC236}">
                <a16:creationId xmlns:a16="http://schemas.microsoft.com/office/drawing/2014/main" xmlns="" id="{5E9DA42E-B221-4BBE-B651-F7171591BCD7}"/>
              </a:ext>
            </a:extLst>
          </p:cNvPr>
          <p:cNvSpPr>
            <a:spLocks/>
          </p:cNvSpPr>
          <p:nvPr/>
        </p:nvSpPr>
        <p:spPr bwMode="auto">
          <a:xfrm>
            <a:off x="10028708" y="5405465"/>
            <a:ext cx="2034513" cy="822960"/>
          </a:xfrm>
          <a:prstGeom prst="round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</a:rPr>
              <a:t>……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9964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0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0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000"/>
                            </p:stCondLst>
                            <p:childTnLst>
                              <p:par>
                                <p:cTn id="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1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1000"/>
                                        <p:tgtEl>
                                          <p:spTgt spid="2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10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0" grpId="0" build="p"/>
      <p:bldP spid="17" grpId="0"/>
      <p:bldP spid="22" grpId="0"/>
      <p:bldP spid="23" grpId="0"/>
      <p:bldP spid="24" grpId="0"/>
      <p:bldP spid="25" grpId="0" build="p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39514" t="26141" r="20773" b="16716"/>
          <a:stretch/>
        </p:blipFill>
        <p:spPr>
          <a:xfrm>
            <a:off x="6410377" y="841009"/>
            <a:ext cx="5651498" cy="4572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 smtClean="0"/>
                  <a:t>Method 7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 smtClean="0"/>
                  <a:t> Example – 3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3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3550" y="838540"/>
            <a:ext cx="5648325" cy="4572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7" name="Content Placeholder 2"/>
              <p:cNvSpPr>
                <a:spLocks noGrp="1"/>
              </p:cNvSpPr>
              <p:nvPr>
                <p:ph idx="4294967295"/>
              </p:nvPr>
            </p:nvSpPr>
            <p:spPr>
              <a:xfrm>
                <a:off x="110428" y="841009"/>
                <a:ext cx="5759450" cy="1719262"/>
              </a:xfrm>
              <a:gradFill>
                <a:gsLst>
                  <a:gs pos="10000">
                    <a:srgbClr val="0E47A1"/>
                  </a:gs>
                  <a:gs pos="100000">
                    <a:srgbClr val="03A9F5"/>
                  </a:gs>
                </a:gsLst>
                <a:lin ang="10800000" scaled="1"/>
              </a:gradFill>
              <a:ln>
                <a:noFill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indent="0">
                  <a:lnSpc>
                    <a:spcPct val="125000"/>
                  </a:lnSpc>
                  <a:buNone/>
                </a:pPr>
                <a:r>
                  <a:rPr lang="en-US" dirty="0" smtClean="0">
                    <a:solidFill>
                      <a:schemeClr val="bg1"/>
                    </a:solidFill>
                  </a:rPr>
                  <a:t>Using the double integration, find the area of the region common to the parabolas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b="0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p>
                        <m:r>
                          <a:rPr lang="en-US" b="0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=8</m:t>
                    </m:r>
                    <m:r>
                      <m:rPr>
                        <m:sty m:val="p"/>
                      </m:rPr>
                      <a:rPr lang="en-US" b="0" i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and</m:t>
                    </m:r>
                    <m:r>
                      <a:rPr lang="en-US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b="0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p>
                        <m:r>
                          <a:rPr lang="en-US" b="0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=8</m:t>
                    </m:r>
                    <m:r>
                      <m:rPr>
                        <m:sty m:val="p"/>
                      </m:rPr>
                      <a:rPr lang="en-US" b="0" i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y</m:t>
                    </m:r>
                  </m:oMath>
                </a14:m>
                <a:r>
                  <a:rPr lang="en-US" dirty="0" smtClean="0">
                    <a:solidFill>
                      <a:schemeClr val="bg1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37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4294967295"/>
              </p:nvPr>
            </p:nvSpPr>
            <p:spPr>
              <a:xfrm>
                <a:off x="110428" y="841009"/>
                <a:ext cx="5759450" cy="1719262"/>
              </a:xfrm>
              <a:blipFill rotWithShape="0">
                <a:blip r:embed="rId5"/>
                <a:stretch>
                  <a:fillRect l="-2116" b="-673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2"/>
          <p:cNvSpPr txBox="1">
            <a:spLocks/>
          </p:cNvSpPr>
          <p:nvPr/>
        </p:nvSpPr>
        <p:spPr>
          <a:xfrm>
            <a:off x="110428" y="2690079"/>
            <a:ext cx="1463040" cy="523220"/>
          </a:xfrm>
          <a:prstGeom prst="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 indent="0" algn="just">
              <a:lnSpc>
                <a:spcPct val="10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  <a:defRPr sz="2800">
                <a:solidFill>
                  <a:schemeClr val="bg1"/>
                </a:solidFill>
              </a:defRPr>
            </a:lvl1pPr>
            <a:lvl2pPr marL="809625" indent="-352425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>
                <a:solidFill>
                  <a:srgbClr val="002060"/>
                </a:solidFill>
              </a:defRPr>
            </a:lvl2pPr>
            <a:lvl3pPr marL="11430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>
                <a:solidFill>
                  <a:srgbClr val="002060"/>
                </a:solidFill>
              </a:defRPr>
            </a:lvl3pPr>
            <a:lvl4pPr marL="16002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4pPr>
            <a:lvl5pPr marL="20574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 smtClean="0"/>
              <a:t>Solution:</a:t>
            </a:r>
            <a:endParaRPr lang="en-US" dirty="0">
              <a:solidFill>
                <a:srgbClr val="FFFF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ontent Placeholder 4"/>
              <p:cNvSpPr txBox="1">
                <a:spLocks/>
              </p:cNvSpPr>
              <p:nvPr/>
            </p:nvSpPr>
            <p:spPr>
              <a:xfrm>
                <a:off x="110428" y="3343107"/>
                <a:ext cx="3566160" cy="1323439"/>
              </a:xfrm>
              <a:prstGeom prst="rect">
                <a:avLst/>
              </a:prstGeom>
              <a:effectLst/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l">
                  <a:lnSpc>
                    <a:spcPct val="125000"/>
                  </a:lnSpc>
                  <a:spcBef>
                    <a:spcPts val="1200"/>
                  </a:spcBef>
                  <a:buClr>
                    <a:srgbClr val="000000"/>
                  </a:buClr>
                  <a:buSzPct val="100000"/>
                  <a:buNone/>
                </a:pPr>
                <a:r>
                  <a:rPr lang="en-US" dirty="0" smtClean="0">
                    <a:solidFill>
                      <a:srgbClr val="002060"/>
                    </a:solidFill>
                  </a:rPr>
                  <a:t>We have</a:t>
                </a:r>
                <a:endParaRPr lang="en-US" i="1" dirty="0" smtClean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  <a:p>
                <a:pPr marL="0" indent="0" algn="l">
                  <a:lnSpc>
                    <a:spcPct val="125000"/>
                  </a:lnSpc>
                  <a:spcBef>
                    <a:spcPts val="1200"/>
                  </a:spcBef>
                  <a:buClr>
                    <a:srgbClr val="000000"/>
                  </a:buClr>
                  <a:buSzPct val="100000"/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p>
                        <m:r>
                          <a:rPr lang="en-US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=8</m:t>
                    </m:r>
                    <m:r>
                      <m:rPr>
                        <m:sty m:val="p"/>
                      </m:rPr>
                      <a:rPr lang="en-US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r>
                  <a:rPr lang="en-US" i="0" dirty="0" smtClean="0">
                    <a:solidFill>
                      <a:srgbClr val="002060"/>
                    </a:solidFill>
                    <a:latin typeface="+mj-lt"/>
                  </a:rPr>
                  <a:t>and</a:t>
                </a:r>
                <a14:m>
                  <m:oMath xmlns:m="http://schemas.openxmlformats.org/officeDocument/2006/math">
                    <m:r>
                      <a:rPr lang="en-US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sSup>
                      <m:sSupPr>
                        <m:ctrlPr>
                          <a:rPr lang="en-US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p>
                        <m:r>
                          <a:rPr lang="en-US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=8</m:t>
                    </m:r>
                    <m:r>
                      <m:rPr>
                        <m:sty m:val="p"/>
                      </m:rPr>
                      <a:rPr lang="en-US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y</m:t>
                    </m:r>
                  </m:oMath>
                </a14:m>
                <a:endParaRPr lang="en-US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0" name="Content Placeholder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428" y="3343107"/>
                <a:ext cx="3566160" cy="1323439"/>
              </a:xfrm>
              <a:prstGeom prst="rect">
                <a:avLst/>
              </a:prstGeom>
              <a:blipFill rotWithShape="0">
                <a:blip r:embed="rId6"/>
                <a:stretch>
                  <a:fillRect l="-3419" b="-8257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110428" y="4894288"/>
                <a:ext cx="3038011" cy="12223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r>
                        <m:rPr>
                          <m:sty m:val="p"/>
                        </m:rP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Area</m:t>
                      </m:r>
                      <m: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∬"/>
                          <m:limLoc m:val="undOvr"/>
                          <m:ctrlP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R</m:t>
                          </m:r>
                        </m:sub>
                        <m:sup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</m:nary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428" y="4894288"/>
                <a:ext cx="3038011" cy="1222386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3017724" y="4677017"/>
                <a:ext cx="2449645" cy="15711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ctrlPr>
                            <a:rPr lang="en-US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sup>
                        <m:e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nary>
                            <m:naryPr>
                              <m:limLoc m:val="undOvr"/>
                              <m:ctrlPr>
                                <a:rPr lang="en-US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p>
                                <m:sSupPr>
                                  <m:ctrlPr>
                                    <a:rPr lang="en-US" sz="2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y</m:t>
                                  </m:r>
                                </m:e>
                                <m:sup>
                                  <m:r>
                                    <a:rPr lang="en-US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/8</m:t>
                              </m:r>
                            </m:sub>
                            <m:sup>
                              <m:rad>
                                <m:radPr>
                                  <m:degHide m:val="on"/>
                                  <m:ctrlPr>
                                    <a:rPr lang="en-US" sz="2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8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y</m:t>
                                  </m:r>
                                  <m:r>
                                    <a:rPr lang="en-US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rad>
                            </m:sup>
                            <m:e>
                              <m: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8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𝐝</m:t>
                              </m:r>
                              <m:r>
                                <a:rPr lang="en-US" sz="2800" b="1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  <m: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dy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7724" y="4677017"/>
                <a:ext cx="2449645" cy="1571199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Connector 15"/>
          <p:cNvCxnSpPr/>
          <p:nvPr/>
        </p:nvCxnSpPr>
        <p:spPr>
          <a:xfrm>
            <a:off x="9109425" y="3481388"/>
            <a:ext cx="1120425" cy="0"/>
          </a:xfrm>
          <a:prstGeom prst="line">
            <a:avLst/>
          </a:prstGeom>
          <a:ln w="76200">
            <a:solidFill>
              <a:srgbClr val="FFFF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9109425" y="4953813"/>
                <a:ext cx="128451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p>
                          <m:r>
                            <a:rPr lang="en-US" sz="240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=8</m:t>
                      </m:r>
                      <m:r>
                        <m:rPr>
                          <m:sty m:val="p"/>
                        </m:rPr>
                        <a:rPr lang="en-US" sz="240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oMath>
                  </m:oMathPara>
                </a14:m>
                <a:endParaRPr lang="en-US" sz="24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9425" y="4953813"/>
                <a:ext cx="1284519" cy="461665"/>
              </a:xfrm>
              <a:prstGeom prst="rect">
                <a:avLst/>
              </a:prstGeom>
              <a:blipFill rotWithShape="0">
                <a:blip r:embed="rId9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6603057" y="2136081"/>
                <a:ext cx="1284519" cy="5539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25000"/>
                  </a:lnSpc>
                  <a:spcBef>
                    <a:spcPts val="1200"/>
                  </a:spcBef>
                  <a:buClr>
                    <a:srgbClr val="000000"/>
                  </a:buClr>
                  <a:buSzPct val="100000"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solidFill>
                                <a:srgbClr val="077BCE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rgbClr val="077BCE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p>
                          <m:r>
                            <a:rPr lang="en-US" sz="2400">
                              <a:solidFill>
                                <a:srgbClr val="077BCE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>
                          <a:solidFill>
                            <a:srgbClr val="077BCE"/>
                          </a:solidFill>
                          <a:latin typeface="Cambria Math" panose="02040503050406030204" pitchFamily="18" charset="0"/>
                        </a:rPr>
                        <m:t>=8</m:t>
                      </m:r>
                      <m:r>
                        <m:rPr>
                          <m:sty m:val="p"/>
                        </m:rPr>
                        <a:rPr lang="en-US" sz="2400">
                          <a:solidFill>
                            <a:srgbClr val="077BCE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</m:oMath>
                  </m:oMathPara>
                </a14:m>
                <a:endParaRPr lang="en-US" sz="2400" dirty="0">
                  <a:solidFill>
                    <a:srgbClr val="077BCE"/>
                  </a:solidFill>
                </a:endParaRPr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3057" y="2136081"/>
                <a:ext cx="1284519" cy="553998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Freeform 17">
            <a:extLst>
              <a:ext uri="{FF2B5EF4-FFF2-40B4-BE49-F238E27FC236}">
                <a16:creationId xmlns:a16="http://schemas.microsoft.com/office/drawing/2014/main" xmlns="" id="{5E9DA42E-B221-4BBE-B651-F7171591BCD7}"/>
              </a:ext>
            </a:extLst>
          </p:cNvPr>
          <p:cNvSpPr>
            <a:spLocks/>
          </p:cNvSpPr>
          <p:nvPr/>
        </p:nvSpPr>
        <p:spPr bwMode="auto">
          <a:xfrm>
            <a:off x="5869878" y="5425256"/>
            <a:ext cx="2034513" cy="822960"/>
          </a:xfrm>
          <a:prstGeom prst="round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</a:rPr>
              <a:t>……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2042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1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1000"/>
                                        <p:tgtEl>
                                          <p:spTgt spid="2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10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0" grpId="0" uiExpand="1" build="p"/>
      <p:bldP spid="17" grpId="0"/>
      <p:bldP spid="23" grpId="0"/>
      <p:bldP spid="25" grpId="0" build="p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629056"/>
            <a:ext cx="10515600" cy="2852737"/>
          </a:xfrm>
        </p:spPr>
        <p:txBody>
          <a:bodyPr/>
          <a:lstStyle/>
          <a:p>
            <a:r>
              <a:rPr lang="en-US" dirty="0" smtClean="0"/>
              <a:t>D.I. </a:t>
            </a:r>
            <a:r>
              <a:rPr lang="en-US" dirty="0"/>
              <a:t>b</a:t>
            </a:r>
            <a:r>
              <a:rPr lang="en-US" dirty="0" smtClean="0"/>
              <a:t>y change of </a:t>
            </a:r>
            <a:r>
              <a:rPr lang="en-US" u="sng" dirty="0" smtClean="0"/>
              <a:t>Variables</a:t>
            </a:r>
            <a:r>
              <a:rPr lang="en-US" dirty="0" smtClean="0"/>
              <a:t> of integration in CC(Method-13)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5220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 smtClean="0"/>
                  <a:t>Method 7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 smtClean="0"/>
                  <a:t> Example – 5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Content Placeholder 2"/>
              <p:cNvSpPr>
                <a:spLocks noGrp="1"/>
              </p:cNvSpPr>
              <p:nvPr>
                <p:ph idx="4294967295"/>
              </p:nvPr>
            </p:nvSpPr>
            <p:spPr>
              <a:xfrm>
                <a:off x="110428" y="841009"/>
                <a:ext cx="5577840" cy="1719262"/>
              </a:xfrm>
              <a:gradFill>
                <a:gsLst>
                  <a:gs pos="10000">
                    <a:srgbClr val="0E47A1"/>
                  </a:gs>
                  <a:gs pos="100000">
                    <a:srgbClr val="03A9F5"/>
                  </a:gs>
                </a:gsLst>
                <a:lin ang="10800000" scaled="1"/>
              </a:gradFill>
              <a:ln>
                <a:noFill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indent="0">
                  <a:lnSpc>
                    <a:spcPct val="125000"/>
                  </a:lnSpc>
                  <a:buNone/>
                </a:pPr>
                <a:r>
                  <a:rPr lang="en-US" dirty="0" smtClean="0">
                    <a:solidFill>
                      <a:schemeClr val="bg1"/>
                    </a:solidFill>
                  </a:rPr>
                  <a:t>Find the area of region included between the curve</a:t>
                </a:r>
                <a14:m>
                  <m:oMath xmlns:m="http://schemas.openxmlformats.org/officeDocument/2006/math">
                    <m:r>
                      <a:rPr lang="en-US" b="0" i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b="0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p>
                        <m:r>
                          <a:rPr lang="en-US" b="0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d>
                      <m:d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m:rPr>
                            <m:sty m:val="p"/>
                          </m:rPr>
                          <a:rPr lang="en-US" b="0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n-US" b="0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b="0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  <m:r>
                      <a:rPr lang="en-US" b="0" i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b="0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p>
                        <m:r>
                          <a:rPr lang="en-US" b="0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b="0" i="0" dirty="0" smtClean="0">
                    <a:solidFill>
                      <a:schemeClr val="bg1"/>
                    </a:solidFill>
                    <a:latin typeface="+mj-lt"/>
                  </a:rPr>
                  <a:t> and its</a:t>
                </a:r>
                <a:r>
                  <a:rPr lang="en-US" i="0" dirty="0" smtClean="0">
                    <a:solidFill>
                      <a:schemeClr val="bg1"/>
                    </a:solidFill>
                    <a:latin typeface="+mj-lt"/>
                  </a:rPr>
                  <a:t> </a:t>
                </a:r>
                <a:r>
                  <a:rPr lang="en-US" b="0" i="0" dirty="0" smtClean="0">
                    <a:solidFill>
                      <a:schemeClr val="bg1"/>
                    </a:solidFill>
                    <a:latin typeface="+mj-lt"/>
                  </a:rPr>
                  <a:t>asymptote.</a:t>
                </a:r>
                <a:endParaRPr lang="en-US" dirty="0" smtClean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7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4294967295"/>
              </p:nvPr>
            </p:nvSpPr>
            <p:spPr>
              <a:xfrm>
                <a:off x="110428" y="841009"/>
                <a:ext cx="5577840" cy="1719262"/>
              </a:xfrm>
              <a:blipFill rotWithShape="0">
                <a:blip r:embed="rId3"/>
                <a:stretch>
                  <a:fillRect l="-2186" b="-709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2"/>
          <p:cNvSpPr txBox="1">
            <a:spLocks/>
          </p:cNvSpPr>
          <p:nvPr/>
        </p:nvSpPr>
        <p:spPr>
          <a:xfrm>
            <a:off x="110428" y="2690079"/>
            <a:ext cx="1463040" cy="523220"/>
          </a:xfrm>
          <a:prstGeom prst="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 indent="0" algn="just">
              <a:lnSpc>
                <a:spcPct val="10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  <a:defRPr sz="2800">
                <a:solidFill>
                  <a:schemeClr val="bg1"/>
                </a:solidFill>
              </a:defRPr>
            </a:lvl1pPr>
            <a:lvl2pPr marL="809625" indent="-352425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>
                <a:solidFill>
                  <a:srgbClr val="002060"/>
                </a:solidFill>
              </a:defRPr>
            </a:lvl2pPr>
            <a:lvl3pPr marL="11430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>
                <a:solidFill>
                  <a:srgbClr val="002060"/>
                </a:solidFill>
              </a:defRPr>
            </a:lvl3pPr>
            <a:lvl4pPr marL="16002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4pPr>
            <a:lvl5pPr marL="20574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 smtClean="0"/>
              <a:t>Solution:</a:t>
            </a:r>
            <a:endParaRPr lang="en-US" dirty="0">
              <a:solidFill>
                <a:srgbClr val="FFFF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ontent Placeholder 4"/>
              <p:cNvSpPr txBox="1">
                <a:spLocks/>
              </p:cNvSpPr>
              <p:nvPr/>
            </p:nvSpPr>
            <p:spPr>
              <a:xfrm>
                <a:off x="110428" y="3348746"/>
                <a:ext cx="5577840" cy="630942"/>
              </a:xfrm>
              <a:prstGeom prst="rect">
                <a:avLst/>
              </a:prstGeom>
              <a:effectLst/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l">
                  <a:lnSpc>
                    <a:spcPct val="125000"/>
                  </a:lnSpc>
                  <a:spcBef>
                    <a:spcPts val="1200"/>
                  </a:spcBef>
                  <a:buClr>
                    <a:srgbClr val="000000"/>
                  </a:buClr>
                  <a:buSzPct val="100000"/>
                  <a:buNone/>
                </a:pPr>
                <a:r>
                  <a:rPr lang="en-US" dirty="0" smtClean="0">
                    <a:solidFill>
                      <a:srgbClr val="002060"/>
                    </a:solidFill>
                  </a:rPr>
                  <a:t>We have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p>
                        <m:r>
                          <a:rPr lang="en-US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d>
                      <m:dPr>
                        <m:ctrlPr>
                          <a:rPr lang="en-US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n-US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  <m:r>
                      <a:rPr lang="en-US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p>
                        <m:r>
                          <a:rPr lang="en-US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dirty="0" smtClean="0">
                    <a:solidFill>
                      <a:srgbClr val="002060"/>
                    </a:solidFill>
                  </a:rPr>
                  <a:t>   &amp;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=2</m:t>
                    </m:r>
                    <m:r>
                      <m:rPr>
                        <m:sty m:val="p"/>
                      </m:rPr>
                      <a:rPr lang="en-US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a</m:t>
                    </m:r>
                  </m:oMath>
                </a14:m>
                <a:endParaRPr lang="en-US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0" name="Content Placeholder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428" y="3348746"/>
                <a:ext cx="5577840" cy="630942"/>
              </a:xfrm>
              <a:prstGeom prst="rect">
                <a:avLst/>
              </a:prstGeom>
              <a:blipFill rotWithShape="0">
                <a:blip r:embed="rId4"/>
                <a:stretch>
                  <a:fillRect l="-2186" b="-19231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110428" y="4587540"/>
                <a:ext cx="3038011" cy="12223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r>
                        <m:rPr>
                          <m:sty m:val="p"/>
                        </m:rP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Area</m:t>
                      </m:r>
                      <m: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∬"/>
                          <m:limLoc m:val="undOvr"/>
                          <m:ctrlP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R</m:t>
                          </m:r>
                        </m:sub>
                        <m:sup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</m:nary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428" y="4587540"/>
                <a:ext cx="3038011" cy="1222386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3148439" y="4115135"/>
                <a:ext cx="3179140" cy="21671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ctrlPr>
                            <a:rPr lang="en-US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sup>
                        <m:e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nary>
                            <m:naryPr>
                              <m:limLoc m:val="undOvr"/>
                              <m:ctrlPr>
                                <a:rPr lang="en-US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/>
                                </m:rPr>
                                <a:rPr lang="en-US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f>
                                    <m:fPr>
                                      <m:ctrlPr>
                                        <a:rPr lang="en-US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n-US" sz="28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80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x</m:t>
                                          </m:r>
                                        </m:e>
                                        <m:sup>
                                          <m:r>
                                            <a:rPr lang="en-US" sz="280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p>
                                      </m:sSup>
                                    </m:num>
                                    <m:den>
                                      <m:r>
                                        <a:rPr lang="en-US" sz="28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2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sz="28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a</m:t>
                                      </m:r>
                                      <m:r>
                                        <a:rPr lang="en-US" sz="28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sz="28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  <m:r>
                                        <a:rPr lang="en-US" sz="28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den>
                                  </m:f>
                                  <m:r>
                                    <a:rPr lang="en-US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rad>
                            </m:sub>
                            <m:sup>
                              <m:r>
                                <a:rPr lang="en-US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sz="2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f>
                                    <m:fPr>
                                      <m:ctrlPr>
                                        <a:rPr lang="en-US" sz="28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n-US" sz="2800" b="0" i="1" smtClean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800" b="0" i="0" smtClean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x</m:t>
                                          </m:r>
                                        </m:e>
                                        <m:sup>
                                          <m:r>
                                            <a:rPr lang="en-US" sz="2800" b="0" i="0" smtClean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p>
                                      </m:sSup>
                                    </m:num>
                                    <m:den>
                                      <m:r>
                                        <a:rPr lang="en-US" sz="2800" b="0" i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2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sz="2800" b="0" i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a</m:t>
                                      </m:r>
                                      <m:r>
                                        <a:rPr lang="en-US" sz="2800" b="0" i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sz="2800" b="0" i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  <m:r>
                                        <a:rPr lang="en-US" sz="2800" b="0" i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den>
                                  </m:f>
                                  <m:r>
                                    <a:rPr lang="en-US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rad>
                            </m:sup>
                            <m:e>
                              <m: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8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𝐝</m:t>
                              </m:r>
                              <m:r>
                                <a:rPr lang="en-US" sz="2800" b="1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𝐲</m:t>
                              </m:r>
                              <m: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dx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8439" y="4115135"/>
                <a:ext cx="3179140" cy="2167196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97893" y="783857"/>
            <a:ext cx="4932123" cy="57607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97892" y="841009"/>
            <a:ext cx="4932124" cy="5760720"/>
          </a:xfrm>
          <a:prstGeom prst="rect">
            <a:avLst/>
          </a:prstGeom>
        </p:spPr>
      </p:pic>
      <p:cxnSp>
        <p:nvCxnSpPr>
          <p:cNvPr id="16" name="Straight Connector 15"/>
          <p:cNvCxnSpPr/>
          <p:nvPr/>
        </p:nvCxnSpPr>
        <p:spPr>
          <a:xfrm flipV="1">
            <a:off x="10420350" y="2910683"/>
            <a:ext cx="0" cy="1289842"/>
          </a:xfrm>
          <a:prstGeom prst="line">
            <a:avLst/>
          </a:prstGeom>
          <a:ln w="76200">
            <a:solidFill>
              <a:srgbClr val="FFFF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8260723" y="1951502"/>
                <a:ext cx="236045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p>
                          <m:r>
                            <a:rPr lang="en-US" sz="240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en-US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  <m:r>
                            <a:rPr lang="en-US" sz="240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en-US" sz="240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p>
                          <m:r>
                            <a:rPr lang="en-US" sz="240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0723" y="1951502"/>
                <a:ext cx="2360454" cy="461665"/>
              </a:xfrm>
              <a:prstGeom prst="rect">
                <a:avLst/>
              </a:prstGeom>
              <a:blipFill rotWithShape="0">
                <a:blip r:embed="rId9"/>
                <a:stretch>
                  <a:fillRect b="-118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11121481" y="1905335"/>
                <a:ext cx="1125052" cy="5539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25000"/>
                  </a:lnSpc>
                  <a:spcBef>
                    <a:spcPts val="1200"/>
                  </a:spcBef>
                  <a:buClr>
                    <a:srgbClr val="000000"/>
                  </a:buClr>
                  <a:buSzPct val="100000"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2400" b="0" i="0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</m:oMath>
                  </m:oMathPara>
                </a14:m>
                <a:endParaRPr lang="en-US" sz="24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21481" y="1905335"/>
                <a:ext cx="1125052" cy="553998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Freeform 17">
            <a:extLst>
              <a:ext uri="{FF2B5EF4-FFF2-40B4-BE49-F238E27FC236}">
                <a16:creationId xmlns:a16="http://schemas.microsoft.com/office/drawing/2014/main" xmlns="" id="{5E9DA42E-B221-4BBE-B651-F7171591BCD7}"/>
              </a:ext>
            </a:extLst>
          </p:cNvPr>
          <p:cNvSpPr>
            <a:spLocks/>
          </p:cNvSpPr>
          <p:nvPr/>
        </p:nvSpPr>
        <p:spPr bwMode="auto">
          <a:xfrm>
            <a:off x="6327579" y="5716504"/>
            <a:ext cx="2034513" cy="822960"/>
          </a:xfrm>
          <a:prstGeom prst="round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</a:rPr>
              <a:t>……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0167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1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1000"/>
                                        <p:tgtEl>
                                          <p:spTgt spid="2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10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0" grpId="0" build="p"/>
      <p:bldP spid="17" grpId="0"/>
      <p:bldP spid="23" grpId="0"/>
      <p:bldP spid="25" grpId="0" build="p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Method 7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Example – </a:t>
                </a:r>
                <a:r>
                  <a:rPr lang="en-US" dirty="0" smtClean="0"/>
                  <a:t>5(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>continue</a:t>
                </a:r>
                <a:r>
                  <a:rPr lang="en-US" dirty="0" smtClean="0"/>
                  <a:t>)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402"/>
          <a:stretch/>
        </p:blipFill>
        <p:spPr>
          <a:xfrm>
            <a:off x="1068754" y="783771"/>
            <a:ext cx="10054492" cy="57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728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Method 7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Example – </a:t>
                </a:r>
                <a:r>
                  <a:rPr lang="en-US" dirty="0" smtClean="0"/>
                  <a:t>5(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>continue</a:t>
                </a:r>
                <a:r>
                  <a:rPr lang="en-US" dirty="0" smtClean="0"/>
                  <a:t>)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828" b="3808"/>
          <a:stretch/>
        </p:blipFill>
        <p:spPr>
          <a:xfrm>
            <a:off x="0" y="769258"/>
            <a:ext cx="8371363" cy="576072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89" t="4368" r="20924" b="14021"/>
          <a:stretch/>
        </p:blipFill>
        <p:spPr>
          <a:xfrm>
            <a:off x="8371363" y="4609738"/>
            <a:ext cx="3832277" cy="192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680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629056"/>
            <a:ext cx="10515600" cy="2852737"/>
          </a:xfrm>
        </p:spPr>
        <p:txBody>
          <a:bodyPr>
            <a:normAutofit/>
          </a:bodyPr>
          <a:lstStyle/>
          <a:p>
            <a:r>
              <a:rPr lang="en-US" dirty="0" smtClean="0"/>
              <a:t>Area by Double integration in PC(Method-8)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7665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Area by Double integration in </a:t>
            </a:r>
            <a:r>
              <a:rPr lang="en-US" dirty="0" smtClean="0"/>
              <a:t>PC(Method-8)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31180" y="863444"/>
                <a:ext cx="11929641" cy="3870290"/>
              </a:xfrm>
            </p:spPr>
            <p:txBody>
              <a:bodyPr/>
              <a:lstStyle/>
              <a:p>
                <a:r>
                  <a:rPr lang="en-US" dirty="0" smtClean="0"/>
                  <a:t>The </a:t>
                </a:r>
                <a:r>
                  <a:rPr lang="en-US" b="1" dirty="0"/>
                  <a:t>area </a:t>
                </a:r>
                <a:r>
                  <a:rPr lang="en-US" dirty="0"/>
                  <a:t>of a closed, bounded plane region </a:t>
                </a:r>
                <a:r>
                  <a:rPr lang="en-US" i="1" dirty="0"/>
                  <a:t>R </a:t>
                </a:r>
                <a:r>
                  <a:rPr lang="en-US" dirty="0"/>
                  <a:t>is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Area</m:t>
                      </m:r>
                      <m:r>
                        <a:rPr lang="en-US" b="0" i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∬"/>
                          <m:limLoc m:val="undOvr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R</m:t>
                          </m:r>
                        </m:sub>
                        <m:sup>
                          <m:r>
                            <a:rPr lang="en-US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</m:nary>
                    </m:oMath>
                  </m:oMathPara>
                </a14:m>
                <a:endParaRPr lang="en-US" i="1" dirty="0" smtClean="0"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Area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∬"/>
                          <m:limLoc m:val="undOvr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R</m:t>
                          </m:r>
                        </m:sub>
                        <m:sup>
                          <m:r>
                            <a:rPr lang="en-US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r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r</m:t>
                          </m:r>
                          <m:r>
                            <a:rPr lang="en-US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m:rPr>
                              <m:sty m:val="p"/>
                            </m:rPr>
                            <a:rPr lang="el-GR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θ</m:t>
                          </m:r>
                        </m:e>
                      </m:nary>
                    </m:oMath>
                  </m:oMathPara>
                </a14:m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1180" y="863444"/>
                <a:ext cx="11929641" cy="3870290"/>
              </a:xfrm>
              <a:blipFill rotWithShape="0">
                <a:blip r:embed="rId2"/>
                <a:stretch>
                  <a:fillRect l="-971" t="-28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77596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 smtClean="0"/>
                  <a:t>Method 8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 smtClean="0"/>
                  <a:t> Example – 2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10428" y="842203"/>
                <a:ext cx="5760720" cy="1124667"/>
              </a:xfrm>
              <a:gradFill>
                <a:gsLst>
                  <a:gs pos="10000">
                    <a:srgbClr val="0E47A1"/>
                  </a:gs>
                  <a:gs pos="100000">
                    <a:srgbClr val="03A9F5"/>
                  </a:gs>
                </a:gsLst>
                <a:lin ang="10800000" scaled="1"/>
              </a:gradFill>
              <a:ln>
                <a:noFill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indent="0">
                  <a:lnSpc>
                    <a:spcPct val="125000"/>
                  </a:lnSpc>
                  <a:buNone/>
                </a:pPr>
                <a:r>
                  <a:rPr lang="en-US" dirty="0" smtClean="0">
                    <a:solidFill>
                      <a:schemeClr val="bg1"/>
                    </a:solidFill>
                  </a:rPr>
                  <a:t>Find the area common to both of the circles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r</m:t>
                    </m:r>
                    <m:r>
                      <a:rPr lang="en-US" b="0" i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m:rPr>
                            <m:sty m:val="p"/>
                          </m:rPr>
                          <a:rPr lang="en-US" b="0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</m:func>
                  </m:oMath>
                </a14:m>
                <a:r>
                  <a:rPr lang="en-US" dirty="0" smtClean="0">
                    <a:solidFill>
                      <a:schemeClr val="bg1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r</m:t>
                    </m:r>
                    <m:r>
                      <a:rPr lang="en-US" b="0" i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m:rPr>
                            <m:sty m:val="p"/>
                          </m:rPr>
                          <a:rPr lang="en-US" b="0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</m:func>
                    <m:r>
                      <a:rPr lang="en-US" b="0" i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 smtClean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7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0428" y="842203"/>
                <a:ext cx="5760720" cy="1124667"/>
              </a:xfrm>
              <a:blipFill rotWithShape="0">
                <a:blip r:embed="rId3"/>
                <a:stretch>
                  <a:fillRect l="-2116" t="-1081" r="-2222" b="-1243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2"/>
          <p:cNvSpPr txBox="1">
            <a:spLocks/>
          </p:cNvSpPr>
          <p:nvPr/>
        </p:nvSpPr>
        <p:spPr>
          <a:xfrm>
            <a:off x="110428" y="2093459"/>
            <a:ext cx="1463040" cy="523220"/>
          </a:xfrm>
          <a:prstGeom prst="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 indent="0" algn="just">
              <a:lnSpc>
                <a:spcPct val="10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  <a:defRPr sz="2800">
                <a:solidFill>
                  <a:schemeClr val="bg1"/>
                </a:solidFill>
              </a:defRPr>
            </a:lvl1pPr>
            <a:lvl2pPr marL="809625" indent="-352425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>
                <a:solidFill>
                  <a:srgbClr val="002060"/>
                </a:solidFill>
              </a:defRPr>
            </a:lvl2pPr>
            <a:lvl3pPr marL="11430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>
                <a:solidFill>
                  <a:srgbClr val="002060"/>
                </a:solidFill>
              </a:defRPr>
            </a:lvl3pPr>
            <a:lvl4pPr marL="16002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4pPr>
            <a:lvl5pPr marL="20574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 smtClean="0"/>
              <a:t>Solution:</a:t>
            </a:r>
            <a:endParaRPr lang="en-US" dirty="0">
              <a:solidFill>
                <a:srgbClr val="FFFF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ontent Placeholder 4"/>
              <p:cNvSpPr txBox="1">
                <a:spLocks/>
              </p:cNvSpPr>
              <p:nvPr/>
            </p:nvSpPr>
            <p:spPr>
              <a:xfrm>
                <a:off x="110428" y="2743268"/>
                <a:ext cx="5760720" cy="630942"/>
              </a:xfrm>
              <a:prstGeom prst="rect">
                <a:avLst/>
              </a:prstGeom>
              <a:effectLst/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l">
                  <a:lnSpc>
                    <a:spcPct val="125000"/>
                  </a:lnSpc>
                  <a:spcBef>
                    <a:spcPts val="1200"/>
                  </a:spcBef>
                  <a:buClr>
                    <a:srgbClr val="000000"/>
                  </a:buClr>
                  <a:buSzPct val="100000"/>
                  <a:buNone/>
                </a:pPr>
                <a:r>
                  <a:rPr lang="en-US" dirty="0" smtClean="0">
                    <a:solidFill>
                      <a:srgbClr val="002060"/>
                    </a:solidFill>
                  </a:rPr>
                  <a:t>We have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r</m:t>
                    </m:r>
                    <m:r>
                      <a:rPr lang="en-US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</m:func>
                    <m:r>
                      <m:rPr>
                        <m:nor/>
                      </m:rPr>
                      <a:rPr lang="en-US" dirty="0">
                        <a:solidFill>
                          <a:srgbClr val="002060"/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n-US" b="0" i="0" dirty="0" smtClean="0">
                        <a:solidFill>
                          <a:srgbClr val="002060"/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n-US" dirty="0">
                        <a:solidFill>
                          <a:srgbClr val="002060"/>
                        </a:solidFill>
                      </a:rPr>
                      <m:t>and</m:t>
                    </m:r>
                    <m:r>
                      <m:rPr>
                        <m:nor/>
                      </m:rPr>
                      <a:rPr lang="en-US" b="0" i="0" dirty="0" smtClean="0">
                        <a:solidFill>
                          <a:srgbClr val="002060"/>
                        </a:solidFill>
                      </a:rPr>
                      <m:t>  </m:t>
                    </m:r>
                    <m:r>
                      <m:rPr>
                        <m:nor/>
                      </m:rPr>
                      <a:rPr lang="en-US" dirty="0">
                        <a:solidFill>
                          <a:srgbClr val="002060"/>
                        </a:solidFill>
                      </a:rPr>
                      <m:t> </m:t>
                    </m:r>
                    <m:r>
                      <m:rPr>
                        <m:sty m:val="p"/>
                      </m:rPr>
                      <a:rPr lang="en-US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r</m:t>
                    </m:r>
                    <m:r>
                      <a:rPr lang="en-US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</m:func>
                  </m:oMath>
                </a14:m>
                <a:endParaRPr lang="en-US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0" name="Content Placeholder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428" y="2743268"/>
                <a:ext cx="5760720" cy="630942"/>
              </a:xfrm>
              <a:prstGeom prst="rect">
                <a:avLst/>
              </a:prstGeom>
              <a:blipFill rotWithShape="0">
                <a:blip r:embed="rId4"/>
                <a:stretch>
                  <a:fillRect l="-2116" b="-19231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110428" y="3500799"/>
                <a:ext cx="3038011" cy="12223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r>
                        <m:rPr>
                          <m:sty m:val="p"/>
                        </m:rP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Area</m:t>
                      </m:r>
                      <m: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∬"/>
                          <m:limLoc m:val="undOvr"/>
                          <m:ctrlP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R</m:t>
                          </m:r>
                        </m:sub>
                        <m:sup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</m:nary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428" y="3500799"/>
                <a:ext cx="3038011" cy="1222386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3149063" y="3500321"/>
                <a:ext cx="2694904" cy="141102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ctrlPr>
                            <a:rPr lang="en-US" sz="280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80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π</m:t>
                          </m:r>
                          <m:r>
                            <a:rPr lang="en-US" sz="28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/4</m:t>
                          </m:r>
                        </m:sup>
                        <m:e>
                          <m:r>
                            <a:rPr lang="en-US" sz="280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nary>
                            <m:naryPr>
                              <m:limLoc m:val="undOvr"/>
                              <m:ctrlPr>
                                <a:rPr lang="en-US" sz="2800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8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func>
                                <m:funcPr>
                                  <m:ctrlPr>
                                    <a:rPr lang="en-US" sz="2800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800" b="0" i="0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b="0" i="0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θ</m:t>
                                  </m:r>
                                </m:e>
                              </m:func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lang="en-US" sz="280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  <m:r>
                                <a:rPr lang="en-US" sz="280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800" b="1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𝐝𝐫</m:t>
                              </m:r>
                              <m:r>
                                <a:rPr lang="en-US" sz="280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  <m:r>
                                <m:rPr>
                                  <m:sty m:val="p"/>
                                </m:rPr>
                                <a:rPr lang="el-GR" sz="2800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θ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9063" y="3500321"/>
                <a:ext cx="2694904" cy="1411027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7"/>
          <a:srcRect l="46655" t="15625" r="8278" b="6399"/>
          <a:stretch/>
        </p:blipFill>
        <p:spPr>
          <a:xfrm>
            <a:off x="6200647" y="779324"/>
            <a:ext cx="5921962" cy="576072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98059" y="779324"/>
            <a:ext cx="5924550" cy="5762625"/>
          </a:xfrm>
          <a:prstGeom prst="rect">
            <a:avLst/>
          </a:prstGeom>
        </p:spPr>
      </p:pic>
      <p:pic>
        <p:nvPicPr>
          <p:cNvPr id="27" name="Picture 26"/>
          <p:cNvPicPr>
            <a:picLocks/>
          </p:cNvPicPr>
          <p:nvPr/>
        </p:nvPicPr>
        <p:blipFill rotWithShape="1">
          <a:blip r:embed="rId8"/>
          <a:srcRect l="28288" t="29168" r="30555" b="28518"/>
          <a:stretch/>
        </p:blipFill>
        <p:spPr>
          <a:xfrm>
            <a:off x="6200647" y="779324"/>
            <a:ext cx="5925312" cy="576072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94709" y="778371"/>
            <a:ext cx="5924550" cy="5762625"/>
          </a:xfrm>
          <a:prstGeom prst="rect">
            <a:avLst/>
          </a:prstGeom>
        </p:spPr>
      </p:pic>
      <p:cxnSp>
        <p:nvCxnSpPr>
          <p:cNvPr id="16" name="Straight Connector 15"/>
          <p:cNvCxnSpPr/>
          <p:nvPr/>
        </p:nvCxnSpPr>
        <p:spPr>
          <a:xfrm flipH="1">
            <a:off x="7076307" y="3541486"/>
            <a:ext cx="3809407" cy="2148694"/>
          </a:xfrm>
          <a:prstGeom prst="line">
            <a:avLst/>
          </a:prstGeom>
          <a:ln w="76200">
            <a:solidFill>
              <a:srgbClr val="FFFF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H="1">
            <a:off x="7072958" y="1966870"/>
            <a:ext cx="2346813" cy="3723310"/>
          </a:xfrm>
          <a:prstGeom prst="line">
            <a:avLst/>
          </a:prstGeom>
          <a:ln w="76200">
            <a:solidFill>
              <a:srgbClr val="FFFF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Freeform 17">
            <a:extLst>
              <a:ext uri="{FF2B5EF4-FFF2-40B4-BE49-F238E27FC236}">
                <a16:creationId xmlns="" xmlns:a16="http://schemas.microsoft.com/office/drawing/2014/main" id="{5E9DA42E-B221-4BBE-B651-F7171591BCD7}"/>
              </a:ext>
            </a:extLst>
          </p:cNvPr>
          <p:cNvSpPr>
            <a:spLocks/>
          </p:cNvSpPr>
          <p:nvPr/>
        </p:nvSpPr>
        <p:spPr bwMode="auto">
          <a:xfrm>
            <a:off x="10084746" y="5690180"/>
            <a:ext cx="2034513" cy="822960"/>
          </a:xfrm>
          <a:prstGeom prst="round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</a:rPr>
              <a:t>……</a:t>
            </a:r>
            <a:endParaRPr lang="en-US" sz="28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7212585" y="5945686"/>
                <a:ext cx="153221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𝐫</m:t>
                      </m:r>
                      <m:r>
                        <a:rPr lang="en-US" sz="2400" b="1" i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400" b="1" i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𝐜𝐨𝐬</m:t>
                          </m:r>
                        </m:fName>
                        <m:e>
                          <m:r>
                            <a:rPr lang="en-US" sz="2400" b="1" i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𝛉</m:t>
                          </m:r>
                        </m:e>
                      </m:func>
                    </m:oMath>
                  </m:oMathPara>
                </a14:m>
                <a:endParaRPr lang="en-US" sz="2400" b="1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2585" y="5945686"/>
                <a:ext cx="1532214" cy="461665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9857220" y="777419"/>
                <a:ext cx="151137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𝐫</m:t>
                      </m:r>
                      <m:r>
                        <a:rPr lang="en-US" sz="2400" b="1" i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b="1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400" b="1" i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𝐬𝐢𝐧</m:t>
                          </m:r>
                        </m:fName>
                        <m:e>
                          <m:r>
                            <a:rPr lang="en-US" sz="2400" b="1" i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𝛉</m:t>
                          </m:r>
                        </m:e>
                      </m:func>
                    </m:oMath>
                  </m:oMathPara>
                </a14:m>
                <a:endParaRPr lang="en-US" sz="2400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57220" y="777419"/>
                <a:ext cx="1511376" cy="461665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/>
              <p:cNvSpPr/>
              <p:nvPr/>
            </p:nvSpPr>
            <p:spPr>
              <a:xfrm>
                <a:off x="2677902" y="5037459"/>
                <a:ext cx="3193246" cy="146341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limLoc m:val="undOvr"/>
                          <m:ctrlPr>
                            <a:rPr lang="en-US" sz="280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π</m:t>
                          </m:r>
                          <m:r>
                            <a:rPr lang="en-US" sz="28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/</m:t>
                          </m:r>
                          <m:r>
                            <a:rPr lang="en-US" sz="28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π</m:t>
                          </m:r>
                          <m:r>
                            <a:rPr lang="en-US" sz="28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/2</m:t>
                          </m:r>
                        </m:sup>
                        <m:e>
                          <m:r>
                            <a:rPr lang="en-US" sz="280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nary>
                            <m:naryPr>
                              <m:limLoc m:val="undOvr"/>
                              <m:ctrlPr>
                                <a:rPr lang="en-US" sz="28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8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func>
                                <m:funcPr>
                                  <m:ctrlPr>
                                    <a:rPr lang="en-US" sz="280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800" b="0" i="0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b="0" i="0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θ</m:t>
                                  </m:r>
                                </m:e>
                              </m:func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lang="en-US" sz="280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  <m:r>
                                <a:rPr lang="en-US" sz="280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800" b="1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𝐝𝐫</m:t>
                              </m:r>
                              <m:r>
                                <a:rPr lang="en-US" sz="280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  <m:r>
                                <m:rPr>
                                  <m:sty m:val="p"/>
                                </m:rPr>
                                <a:rPr lang="el-GR" sz="28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θ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4" name="Rectangle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7902" y="5037459"/>
                <a:ext cx="3193246" cy="1463414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68177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5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1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10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1000"/>
                                        <p:tgtEl>
                                          <p:spTgt spid="2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10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0" grpId="0" build="p"/>
      <p:bldP spid="25" grpId="0" build="p" animBg="1"/>
      <p:bldP spid="22" grpId="0"/>
      <p:bldP spid="23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 smtClean="0"/>
                  <a:t>Method 8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 smtClean="0"/>
                  <a:t> Example – 4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10428" y="837312"/>
                <a:ext cx="6035040" cy="1708160"/>
              </a:xfrm>
              <a:gradFill>
                <a:gsLst>
                  <a:gs pos="10000">
                    <a:srgbClr val="0E47A1"/>
                  </a:gs>
                  <a:gs pos="100000">
                    <a:srgbClr val="03A9F5"/>
                  </a:gs>
                </a:gsLst>
                <a:lin ang="10800000" scaled="1"/>
              </a:gradFill>
              <a:ln>
                <a:noFill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indent="0">
                  <a:lnSpc>
                    <a:spcPct val="125000"/>
                  </a:lnSpc>
                  <a:buNone/>
                </a:pPr>
                <a:r>
                  <a:rPr lang="en-US" dirty="0" smtClean="0">
                    <a:solidFill>
                      <a:schemeClr val="bg1"/>
                    </a:solidFill>
                  </a:rPr>
                  <a:t>Find the area of the region that lies inside the cardioid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r</m:t>
                    </m:r>
                    <m:r>
                      <a:rPr lang="en-US" b="0" i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=1+</m:t>
                    </m:r>
                    <m:r>
                      <m:rPr>
                        <m:sty m:val="p"/>
                      </m:rPr>
                      <a:rPr lang="en-US" b="0" i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cos</m:t>
                    </m:r>
                    <m:r>
                      <a:rPr lang="en-US" b="0" i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θ</m:t>
                    </m:r>
                  </m:oMath>
                </a14:m>
                <a:r>
                  <a:rPr lang="en-US" dirty="0" smtClean="0">
                    <a:solidFill>
                      <a:schemeClr val="bg1"/>
                    </a:solidFill>
                  </a:rPr>
                  <a:t> </a:t>
                </a:r>
                <a:r>
                  <a:rPr lang="en-US" dirty="0">
                    <a:solidFill>
                      <a:schemeClr val="bg1"/>
                    </a:solidFill>
                  </a:rPr>
                  <a:t>and outside the </a:t>
                </a:r>
                <a:r>
                  <a:rPr lang="en-US" dirty="0" smtClean="0">
                    <a:solidFill>
                      <a:schemeClr val="bg1"/>
                    </a:solidFill>
                  </a:rPr>
                  <a:t>circle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r</m:t>
                    </m:r>
                    <m:r>
                      <a:rPr lang="en-US" b="0" i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 smtClean="0">
                    <a:solidFill>
                      <a:schemeClr val="bg1"/>
                    </a:solidFill>
                  </a:rPr>
                  <a:t> </a:t>
                </a:r>
                <a:r>
                  <a:rPr lang="en-US" dirty="0">
                    <a:solidFill>
                      <a:schemeClr val="bg1"/>
                    </a:solidFill>
                  </a:rPr>
                  <a:t>by double integration.</a:t>
                </a:r>
                <a:endParaRPr lang="en-US" dirty="0" smtClean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7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0428" y="837312"/>
                <a:ext cx="6035040" cy="1708160"/>
              </a:xfrm>
              <a:blipFill rotWithShape="0">
                <a:blip r:embed="rId3"/>
                <a:stretch>
                  <a:fillRect l="-2020" r="-2121" b="-711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2"/>
          <p:cNvSpPr txBox="1">
            <a:spLocks/>
          </p:cNvSpPr>
          <p:nvPr/>
        </p:nvSpPr>
        <p:spPr>
          <a:xfrm>
            <a:off x="110428" y="2671583"/>
            <a:ext cx="1463040" cy="523220"/>
          </a:xfrm>
          <a:prstGeom prst="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 indent="0" algn="just">
              <a:lnSpc>
                <a:spcPct val="10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  <a:defRPr sz="2800">
                <a:solidFill>
                  <a:schemeClr val="bg1"/>
                </a:solidFill>
              </a:defRPr>
            </a:lvl1pPr>
            <a:lvl2pPr marL="809625" indent="-352425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>
                <a:solidFill>
                  <a:srgbClr val="002060"/>
                </a:solidFill>
              </a:defRPr>
            </a:lvl2pPr>
            <a:lvl3pPr marL="11430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>
                <a:solidFill>
                  <a:srgbClr val="002060"/>
                </a:solidFill>
              </a:defRPr>
            </a:lvl3pPr>
            <a:lvl4pPr marL="16002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4pPr>
            <a:lvl5pPr marL="20574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 smtClean="0"/>
              <a:t>Solution:</a:t>
            </a:r>
            <a:endParaRPr lang="en-US" dirty="0">
              <a:solidFill>
                <a:srgbClr val="FFFF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ontent Placeholder 4"/>
              <p:cNvSpPr txBox="1">
                <a:spLocks/>
              </p:cNvSpPr>
              <p:nvPr/>
            </p:nvSpPr>
            <p:spPr>
              <a:xfrm>
                <a:off x="110428" y="3324244"/>
                <a:ext cx="5760720" cy="630942"/>
              </a:xfrm>
              <a:prstGeom prst="rect">
                <a:avLst/>
              </a:prstGeom>
              <a:effectLst/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l">
                  <a:lnSpc>
                    <a:spcPct val="125000"/>
                  </a:lnSpc>
                  <a:spcBef>
                    <a:spcPts val="1200"/>
                  </a:spcBef>
                  <a:buClr>
                    <a:srgbClr val="000000"/>
                  </a:buClr>
                  <a:buSzPct val="100000"/>
                  <a:buNone/>
                </a:pPr>
                <a:r>
                  <a:rPr lang="en-US" dirty="0" smtClean="0">
                    <a:solidFill>
                      <a:srgbClr val="002060"/>
                    </a:solidFill>
                  </a:rPr>
                  <a:t>We have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r</m:t>
                    </m:r>
                    <m:r>
                      <a:rPr lang="en-US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=1+</m:t>
                    </m:r>
                    <m:r>
                      <m:rPr>
                        <m:sty m:val="p"/>
                      </m:rPr>
                      <a:rPr lang="en-US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cos</m:t>
                    </m:r>
                    <m:r>
                      <a:rPr lang="en-US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θ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m:rPr>
                        <m:nor/>
                      </m:rPr>
                      <a:rPr lang="en-US" dirty="0">
                        <a:solidFill>
                          <a:srgbClr val="002060"/>
                        </a:solidFill>
                      </a:rPr>
                      <m:t>and</m:t>
                    </m:r>
                    <m:r>
                      <m:rPr>
                        <m:nor/>
                      </m:rPr>
                      <a:rPr lang="en-US" b="0" i="0" dirty="0" smtClean="0">
                        <a:solidFill>
                          <a:srgbClr val="002060"/>
                        </a:solidFill>
                      </a:rPr>
                      <m:t>  </m:t>
                    </m:r>
                    <m:r>
                      <m:rPr>
                        <m:nor/>
                      </m:rPr>
                      <a:rPr lang="en-US" dirty="0">
                        <a:solidFill>
                          <a:srgbClr val="002060"/>
                        </a:solidFill>
                      </a:rPr>
                      <m:t> </m:t>
                    </m:r>
                    <m:r>
                      <m:rPr>
                        <m:sty m:val="p"/>
                      </m:rPr>
                      <a:rPr lang="en-US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r</m:t>
                    </m:r>
                    <m:r>
                      <a:rPr lang="en-US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0" name="Content Placeholder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428" y="3324244"/>
                <a:ext cx="5760720" cy="630942"/>
              </a:xfrm>
              <a:prstGeom prst="rect">
                <a:avLst/>
              </a:prstGeom>
              <a:blipFill rotWithShape="0">
                <a:blip r:embed="rId4"/>
                <a:stretch>
                  <a:fillRect l="-2116" b="-19231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110428" y="4347280"/>
                <a:ext cx="3038011" cy="12223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r>
                        <m:rPr>
                          <m:sty m:val="p"/>
                        </m:rP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Area</m:t>
                      </m:r>
                      <m: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∬"/>
                          <m:limLoc m:val="undOvr"/>
                          <m:ctrlP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R</m:t>
                          </m:r>
                        </m:sub>
                        <m:sup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</m:nary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428" y="4347280"/>
                <a:ext cx="3038011" cy="1222386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6"/>
          <a:srcRect l="39403" t="17411" r="11738" b="7192"/>
          <a:stretch/>
        </p:blipFill>
        <p:spPr>
          <a:xfrm>
            <a:off x="6230939" y="837312"/>
            <a:ext cx="5902209" cy="51206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30939" y="833502"/>
            <a:ext cx="5905500" cy="51244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29293" y="833502"/>
            <a:ext cx="5905500" cy="51244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2892266" y="4226766"/>
                <a:ext cx="3302443" cy="146341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ctrlPr>
                            <a:rPr lang="en-US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π</m:t>
                          </m:r>
                          <m: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/2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π</m:t>
                          </m:r>
                          <m:r>
                            <a:rPr lang="en-US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/2</m:t>
                          </m:r>
                        </m:sup>
                        <m:e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nary>
                            <m:naryPr>
                              <m:limLoc m:val="undOvr"/>
                              <m:ctrlPr>
                                <a:rPr lang="en-US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  <m: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θ</m:t>
                              </m:r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lang="en-US" sz="280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  <m: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8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𝐝𝐫</m:t>
                              </m:r>
                              <m: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  <m:r>
                                <m:rPr>
                                  <m:sty m:val="p"/>
                                </m:rPr>
                                <a:rPr lang="el-GR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θ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2266" y="4226766"/>
                <a:ext cx="3302443" cy="1463414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Connector 15"/>
          <p:cNvCxnSpPr/>
          <p:nvPr/>
        </p:nvCxnSpPr>
        <p:spPr>
          <a:xfrm flipH="1">
            <a:off x="8298181" y="1422401"/>
            <a:ext cx="2503112" cy="1976119"/>
          </a:xfrm>
          <a:prstGeom prst="line">
            <a:avLst/>
          </a:prstGeom>
          <a:ln w="76200">
            <a:solidFill>
              <a:srgbClr val="FFFF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Freeform 17">
            <a:extLst>
              <a:ext uri="{FF2B5EF4-FFF2-40B4-BE49-F238E27FC236}">
                <a16:creationId xmlns="" xmlns:a16="http://schemas.microsoft.com/office/drawing/2014/main" id="{5E9DA42E-B221-4BBE-B651-F7171591BCD7}"/>
              </a:ext>
            </a:extLst>
          </p:cNvPr>
          <p:cNvSpPr>
            <a:spLocks/>
          </p:cNvSpPr>
          <p:nvPr/>
        </p:nvSpPr>
        <p:spPr bwMode="auto">
          <a:xfrm>
            <a:off x="4110955" y="5704532"/>
            <a:ext cx="2034513" cy="822960"/>
          </a:xfrm>
          <a:prstGeom prst="round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</a:rPr>
              <a:t>……</a:t>
            </a:r>
            <a:endParaRPr lang="en-US" sz="28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10056939" y="711201"/>
                <a:ext cx="207620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𝐫</m:t>
                      </m:r>
                      <m:r>
                        <a:rPr lang="en-US" sz="2400" b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2400" b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𝐜𝐨𝐬</m:t>
                      </m:r>
                      <m:r>
                        <a:rPr lang="en-US" sz="2400" b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𝛉</m:t>
                      </m:r>
                    </m:oMath>
                  </m:oMathPara>
                </a14:m>
                <a:endParaRPr lang="en-US" sz="2400" b="1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6939" y="711201"/>
                <a:ext cx="2076209" cy="461665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6230939" y="837312"/>
                <a:ext cx="98559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𝐫</m:t>
                      </m:r>
                      <m:r>
                        <a:rPr lang="en-US" sz="2400" b="1" i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sz="2400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0939" y="837312"/>
                <a:ext cx="985591" cy="461665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Connector 32"/>
          <p:cNvCxnSpPr/>
          <p:nvPr/>
        </p:nvCxnSpPr>
        <p:spPr>
          <a:xfrm flipH="1">
            <a:off x="9707880" y="1427228"/>
            <a:ext cx="1093413" cy="866392"/>
          </a:xfrm>
          <a:prstGeom prst="line">
            <a:avLst/>
          </a:prstGeom>
          <a:ln w="76200">
            <a:solidFill>
              <a:schemeClr val="accent4">
                <a:lumMod val="60000"/>
                <a:lumOff val="40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7780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5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1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1000"/>
                                        <p:tgtEl>
                                          <p:spTgt spid="2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10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0" grpId="0" build="p"/>
      <p:bldP spid="25" grpId="0" build="p" animBg="1"/>
      <p:bldP spid="22" grpId="0"/>
      <p:bldP spid="23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 smtClean="0"/>
                  <a:t>Method 8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 smtClean="0"/>
                  <a:t> Example – 7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7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30918" y="891806"/>
                <a:ext cx="8503920" cy="640080"/>
              </a:xfrm>
              <a:gradFill>
                <a:gsLst>
                  <a:gs pos="10000">
                    <a:srgbClr val="0E47A1"/>
                  </a:gs>
                  <a:gs pos="100000">
                    <a:srgbClr val="03A9F5"/>
                  </a:gs>
                </a:gsLst>
                <a:lin ang="10800000" scaled="1"/>
              </a:gradFill>
              <a:ln>
                <a:noFill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indent="0">
                  <a:lnSpc>
                    <a:spcPct val="125000"/>
                  </a:lnSpc>
                  <a:buNone/>
                </a:pPr>
                <a:r>
                  <a:rPr lang="en-US" dirty="0" smtClean="0">
                    <a:solidFill>
                      <a:schemeClr val="bg1"/>
                    </a:solidFill>
                  </a:rPr>
                  <a:t>Find the total area enclosed by </a:t>
                </a:r>
                <a:r>
                  <a:rPr lang="en-US" dirty="0" err="1" smtClean="0">
                    <a:solidFill>
                      <a:schemeClr val="bg1"/>
                    </a:solidFill>
                  </a:rPr>
                  <a:t>lemniscate</a:t>
                </a:r>
                <a:r>
                  <a:rPr lang="en-US" dirty="0" smtClean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b="0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p>
                        <m:r>
                          <a:rPr lang="en-US" b="0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b="0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p>
                        <m:r>
                          <a:rPr lang="en-US" b="0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func>
                      <m:func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b="0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m:rPr>
                            <m:sty m:val="p"/>
                          </m:rPr>
                          <a:rPr lang="en-US" b="0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</m:func>
                    <m:r>
                      <a:rPr lang="en-US" b="0" i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 smtClean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37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0918" y="891806"/>
                <a:ext cx="8503920" cy="640080"/>
              </a:xfrm>
              <a:blipFill rotWithShape="0">
                <a:blip r:embed="rId3"/>
                <a:stretch>
                  <a:fillRect l="-1434" b="-20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2"/>
          <p:cNvSpPr txBox="1">
            <a:spLocks/>
          </p:cNvSpPr>
          <p:nvPr/>
        </p:nvSpPr>
        <p:spPr>
          <a:xfrm>
            <a:off x="130918" y="1712491"/>
            <a:ext cx="1463040" cy="523220"/>
          </a:xfrm>
          <a:prstGeom prst="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 indent="0" algn="just">
              <a:lnSpc>
                <a:spcPct val="10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  <a:defRPr sz="2800">
                <a:solidFill>
                  <a:schemeClr val="bg1"/>
                </a:solidFill>
              </a:defRPr>
            </a:lvl1pPr>
            <a:lvl2pPr marL="809625" indent="-352425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>
                <a:solidFill>
                  <a:srgbClr val="002060"/>
                </a:solidFill>
              </a:defRPr>
            </a:lvl2pPr>
            <a:lvl3pPr marL="11430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>
                <a:solidFill>
                  <a:srgbClr val="002060"/>
                </a:solidFill>
              </a:defRPr>
            </a:lvl3pPr>
            <a:lvl4pPr marL="16002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4pPr>
            <a:lvl5pPr marL="20574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 smtClean="0"/>
              <a:t>Solution:</a:t>
            </a:r>
            <a:endParaRPr lang="en-US" dirty="0">
              <a:solidFill>
                <a:srgbClr val="FFFF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ontent Placeholder 4"/>
              <p:cNvSpPr txBox="1">
                <a:spLocks/>
              </p:cNvSpPr>
              <p:nvPr/>
            </p:nvSpPr>
            <p:spPr>
              <a:xfrm>
                <a:off x="130918" y="2416316"/>
                <a:ext cx="3657600" cy="630942"/>
              </a:xfrm>
              <a:prstGeom prst="rect">
                <a:avLst/>
              </a:prstGeom>
              <a:effectLst/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l">
                  <a:lnSpc>
                    <a:spcPct val="125000"/>
                  </a:lnSpc>
                  <a:spcBef>
                    <a:spcPts val="1200"/>
                  </a:spcBef>
                  <a:buClr>
                    <a:srgbClr val="000000"/>
                  </a:buClr>
                  <a:buSzPct val="100000"/>
                  <a:buNone/>
                </a:pPr>
                <a:r>
                  <a:rPr lang="en-US" dirty="0" smtClean="0">
                    <a:solidFill>
                      <a:srgbClr val="002060"/>
                    </a:solidFill>
                  </a:rPr>
                  <a:t>We have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p>
                        <m:r>
                          <a:rPr lang="en-US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p>
                        <m:r>
                          <a:rPr lang="en-US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func>
                      <m:funcPr>
                        <m:ctrlPr>
                          <a:rPr lang="en-US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</m:func>
                  </m:oMath>
                </a14:m>
                <a:endParaRPr lang="en-US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0" name="Content Placeholder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918" y="2416316"/>
                <a:ext cx="3657600" cy="630942"/>
              </a:xfrm>
              <a:prstGeom prst="rect">
                <a:avLst/>
              </a:prstGeom>
              <a:blipFill rotWithShape="0">
                <a:blip r:embed="rId4"/>
                <a:stretch>
                  <a:fillRect l="-3333" b="-19231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130918" y="4116447"/>
                <a:ext cx="3038011" cy="12223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r>
                        <m:rPr>
                          <m:sty m:val="p"/>
                        </m:rP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Area</m:t>
                      </m:r>
                      <m: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∬"/>
                          <m:limLoc m:val="undOvr"/>
                          <m:ctrlP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R</m:t>
                          </m:r>
                        </m:sub>
                        <m:sup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</m:nary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918" y="4116447"/>
                <a:ext cx="3038011" cy="1222386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Freeform 17">
            <a:extLst>
              <a:ext uri="{FF2B5EF4-FFF2-40B4-BE49-F238E27FC236}">
                <a16:creationId xmlns="" xmlns:a16="http://schemas.microsoft.com/office/drawing/2014/main" id="{5E9DA42E-B221-4BBE-B651-F7171591BCD7}"/>
              </a:ext>
            </a:extLst>
          </p:cNvPr>
          <p:cNvSpPr>
            <a:spLocks/>
          </p:cNvSpPr>
          <p:nvPr/>
        </p:nvSpPr>
        <p:spPr bwMode="auto">
          <a:xfrm>
            <a:off x="3168929" y="5694407"/>
            <a:ext cx="2034513" cy="822960"/>
          </a:xfrm>
          <a:prstGeom prst="round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</a:rPr>
              <a:t>……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56510" y="1589215"/>
            <a:ext cx="5705856" cy="329184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56510" y="1589215"/>
            <a:ext cx="5705856" cy="329184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56510" y="1593496"/>
            <a:ext cx="5705856" cy="329184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62372" y="1593496"/>
            <a:ext cx="5705856" cy="32918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10088411" y="1560712"/>
                <a:ext cx="210358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r</m:t>
                          </m:r>
                        </m:e>
                        <m:sup>
                          <m:r>
                            <a:rPr lang="en-US" sz="240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p>
                          <m:r>
                            <a:rPr lang="en-US" sz="240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func>
                        <m:funcPr>
                          <m:ctrlPr>
                            <a:rPr lang="en-US" sz="24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240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θ</m:t>
                          </m:r>
                        </m:e>
                      </m:func>
                    </m:oMath>
                  </m:oMathPara>
                </a14:m>
                <a:endParaRPr lang="en-US" sz="2400" b="1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88411" y="1560712"/>
                <a:ext cx="2103589" cy="461665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3168929" y="3956916"/>
                <a:ext cx="3983206" cy="15414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1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nary>
                        <m:naryPr>
                          <m:limLoc m:val="undOvr"/>
                          <m:ctrlPr>
                            <a:rPr lang="en-US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π</m:t>
                          </m:r>
                          <m: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/4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π</m:t>
                          </m:r>
                          <m: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/4</m:t>
                          </m:r>
                        </m:sup>
                        <m:e>
                          <m:r>
                            <a:rPr lang="en-US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nary>
                            <m:naryPr>
                              <m:limLoc m:val="undOvr"/>
                              <m:ctrlPr>
                                <a:rPr lang="en-US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ad>
                                <m:radPr>
                                  <m:degHide m:val="on"/>
                                  <m:ctrlPr>
                                    <a:rPr lang="en-US" sz="2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p>
                                    <m:sSupPr>
                                      <m:ctrlPr>
                                        <a:rPr lang="en-US" sz="28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800" b="0" i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a</m:t>
                                      </m:r>
                                    </m:e>
                                    <m:sup>
                                      <m:r>
                                        <a:rPr lang="en-US" sz="2800" b="0" i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func>
                                    <m:funcPr>
                                      <m:ctrlPr>
                                        <a:rPr lang="en-US" sz="28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2800" b="0" i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r>
                                        <a:rPr lang="en-US" sz="2800" b="0" i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sz="2800" b="0" i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θ</m:t>
                                      </m:r>
                                    </m:e>
                                  </m:func>
                                  <m:r>
                                    <a:rPr lang="en-US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rad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lang="en-US" sz="280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  <m:r>
                                <a:rPr lang="en-US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800" b="1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𝐝𝐫</m:t>
                              </m:r>
                              <m:r>
                                <a:rPr lang="en-US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dθ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8929" y="3956916"/>
                <a:ext cx="3983206" cy="1541448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Connector 15"/>
          <p:cNvCxnSpPr/>
          <p:nvPr/>
        </p:nvCxnSpPr>
        <p:spPr>
          <a:xfrm flipH="1">
            <a:off x="9309439" y="2731787"/>
            <a:ext cx="1830766" cy="567674"/>
          </a:xfrm>
          <a:prstGeom prst="line">
            <a:avLst/>
          </a:prstGeom>
          <a:ln w="76200">
            <a:solidFill>
              <a:srgbClr val="FFFF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/>
              <p:cNvSpPr/>
              <p:nvPr/>
            </p:nvSpPr>
            <p:spPr>
              <a:xfrm>
                <a:off x="3386011" y="3958671"/>
                <a:ext cx="3861826" cy="148906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1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𝟒</m:t>
                      </m:r>
                      <m:nary>
                        <m:naryPr>
                          <m:limLoc m:val="undOvr"/>
                          <m:ctrlPr>
                            <a:rPr lang="en-US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π</m:t>
                          </m:r>
                          <m: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/4</m:t>
                          </m:r>
                        </m:sup>
                        <m:e>
                          <m:r>
                            <a:rPr lang="en-US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nary>
                            <m:naryPr>
                              <m:limLoc m:val="undOvr"/>
                              <m:ctrlPr>
                                <a:rPr lang="en-US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ad>
                                <m:radPr>
                                  <m:degHide m:val="on"/>
                                  <m:ctrlPr>
                                    <a:rPr lang="en-US" sz="2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p>
                                    <m:sSupPr>
                                      <m:ctrlPr>
                                        <a:rPr lang="en-US" sz="28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800" b="0" i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a</m:t>
                                      </m:r>
                                    </m:e>
                                    <m:sup>
                                      <m:r>
                                        <a:rPr lang="en-US" sz="2800" b="0" i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func>
                                    <m:funcPr>
                                      <m:ctrlPr>
                                        <a:rPr lang="en-US" sz="28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2800" b="0" i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r>
                                        <a:rPr lang="en-US" sz="2800" b="0" i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sz="2800" b="0" i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θ</m:t>
                                      </m:r>
                                    </m:e>
                                  </m:func>
                                  <m:r>
                                    <a:rPr lang="en-US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rad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lang="en-US" sz="280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  <m:r>
                                <a:rPr lang="en-US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800" b="1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𝐝𝐫</m:t>
                              </m:r>
                              <m:r>
                                <a:rPr lang="en-US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dθ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6" name="Rectangle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6011" y="3958671"/>
                <a:ext cx="3861826" cy="1489062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Freeform 17">
            <a:extLst>
              <a:ext uri="{FF2B5EF4-FFF2-40B4-BE49-F238E27FC236}">
                <a16:creationId xmlns="" xmlns:a16="http://schemas.microsoft.com/office/drawing/2014/main" id="{5E9DA42E-B221-4BBE-B651-F7171591BCD7}"/>
              </a:ext>
            </a:extLst>
          </p:cNvPr>
          <p:cNvSpPr>
            <a:spLocks/>
          </p:cNvSpPr>
          <p:nvPr/>
        </p:nvSpPr>
        <p:spPr bwMode="auto">
          <a:xfrm>
            <a:off x="5255141" y="5694407"/>
            <a:ext cx="2034513" cy="822960"/>
          </a:xfrm>
          <a:prstGeom prst="round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</a:rPr>
              <a:t>……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9766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1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1000"/>
                                        <p:tgtEl>
                                          <p:spTgt spid="2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10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00"/>
                            </p:stCondLst>
                            <p:childTnLst>
                              <p:par>
                                <p:cTn id="61" presetID="22" presetClass="exit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62" dur="10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2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65" dur="1000"/>
                                        <p:tgtEl>
                                          <p:spTgt spid="2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2000"/>
                            </p:stCondLst>
                            <p:childTnLst>
                              <p:par>
                                <p:cTn id="68" presetID="22" presetClass="exit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69" dur="1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10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0" grpId="0" build="p"/>
      <p:bldP spid="25" grpId="0" build="p" animBg="1"/>
      <p:bldP spid="25" grpId="1" build="allAtOnce" animBg="1"/>
      <p:bldP spid="22" grpId="0"/>
      <p:bldP spid="13" grpId="0" build="allAtOnce"/>
      <p:bldP spid="27" grpId="0" build="p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b="16667"/>
          <a:stretch/>
        </p:blipFill>
        <p:spPr>
          <a:xfrm>
            <a:off x="2710108" y="0"/>
            <a:ext cx="6771785" cy="658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426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Procedure to find </a:t>
            </a:r>
            <a:r>
              <a:rPr lang="en-US" dirty="0"/>
              <a:t>d</a:t>
            </a:r>
            <a:r>
              <a:rPr lang="en-US" dirty="0" smtClean="0"/>
              <a:t>ouble integral by change of </a:t>
            </a:r>
            <a:r>
              <a:rPr lang="en-US" dirty="0" smtClean="0">
                <a:solidFill>
                  <a:srgbClr val="FF0000"/>
                </a:solidFill>
              </a:rPr>
              <a:t>Variable</a:t>
            </a:r>
            <a:r>
              <a:rPr lang="en-US" dirty="0" smtClean="0">
                <a:solidFill>
                  <a:schemeClr val="tx1"/>
                </a:solidFill>
              </a:rPr>
              <a:t> - CC</a:t>
            </a:r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en-US" dirty="0" smtClean="0"/>
                  <a:t>If we </a:t>
                </a:r>
                <a:r>
                  <a:rPr lang="en-US" dirty="0"/>
                  <a:t>want </a:t>
                </a:r>
                <a:r>
                  <a:rPr lang="en-US" dirty="0" smtClean="0"/>
                  <a:t>to </a:t>
                </a:r>
                <a:r>
                  <a:rPr lang="en-US" dirty="0"/>
                  <a:t>find the value of given double integral </a:t>
                </a:r>
                <a:r>
                  <a:rPr lang="en-US" dirty="0" smtClean="0"/>
                  <a:t>by changing the variable of Integration, we will follow following steps:</a:t>
                </a:r>
              </a:p>
              <a:p>
                <a:pPr>
                  <a:lnSpc>
                    <a:spcPct val="100000"/>
                  </a:lnSpc>
                </a:pPr>
                <a:endParaRPr lang="en-US" dirty="0" smtClean="0"/>
              </a:p>
              <a:p>
                <a:pPr marL="1001712" lvl="1" indent="-457200">
                  <a:lnSpc>
                    <a:spcPct val="100000"/>
                  </a:lnSpc>
                  <a:buFont typeface="+mj-lt"/>
                  <a:buAutoNum type="arabicParenR"/>
                </a:pPr>
                <a:r>
                  <a:rPr lang="en-US" sz="2800" dirty="0" smtClean="0"/>
                  <a:t>Find </a:t>
                </a:r>
                <a:r>
                  <a:rPr lang="en-US" sz="2800" dirty="0">
                    <a:solidFill>
                      <a:srgbClr val="FF0000"/>
                    </a:solidFill>
                  </a:rPr>
                  <a:t>transformation</a:t>
                </a:r>
                <a:r>
                  <a:rPr lang="en-US" sz="2800" dirty="0"/>
                  <a:t> from given instruction if it is not given </a:t>
                </a:r>
                <a:r>
                  <a:rPr lang="en-US" sz="2800" dirty="0" smtClean="0"/>
                  <a:t>directly.</a:t>
                </a:r>
              </a:p>
              <a:p>
                <a:pPr marL="544512" lvl="1" indent="0">
                  <a:lnSpc>
                    <a:spcPct val="100000"/>
                  </a:lnSpc>
                  <a:buNone/>
                </a:pPr>
                <a:r>
                  <a:rPr lang="en-US" sz="2800" dirty="0"/>
                  <a:t>	 </a:t>
                </a:r>
                <a:r>
                  <a:rPr lang="en-US" sz="2800" dirty="0" smtClean="0"/>
                  <a:t>i.e</a:t>
                </a:r>
                <a:r>
                  <a:rPr lang="en-US" sz="2800" dirty="0"/>
                  <a:t>. relation between x, y(given variables) and u, v(new variables</a:t>
                </a:r>
                <a:r>
                  <a:rPr lang="en-US" sz="2800" dirty="0" smtClean="0"/>
                  <a:t>).</a:t>
                </a:r>
              </a:p>
              <a:p>
                <a:pPr marL="1058862" lvl="1" indent="-514350">
                  <a:lnSpc>
                    <a:spcPct val="100000"/>
                  </a:lnSpc>
                  <a:buFont typeface="+mj-lt"/>
                  <a:buAutoNum type="arabicParenR" startAt="2"/>
                </a:pPr>
                <a:r>
                  <a:rPr lang="en-US" sz="2800" dirty="0" smtClean="0"/>
                  <a:t>Express </a:t>
                </a:r>
                <a:r>
                  <a:rPr lang="en-US" sz="2800" dirty="0">
                    <a:solidFill>
                      <a:srgbClr val="FF0000"/>
                    </a:solidFill>
                  </a:rPr>
                  <a:t>x</a:t>
                </a:r>
                <a:r>
                  <a:rPr lang="en-US" sz="2800" dirty="0"/>
                  <a:t> &amp; </a:t>
                </a:r>
                <a:r>
                  <a:rPr lang="en-US" sz="2800" dirty="0">
                    <a:solidFill>
                      <a:srgbClr val="FF0000"/>
                    </a:solidFill>
                  </a:rPr>
                  <a:t>y</a:t>
                </a:r>
                <a:r>
                  <a:rPr lang="en-US" sz="2800" dirty="0"/>
                  <a:t> in terms of </a:t>
                </a:r>
                <a:r>
                  <a:rPr lang="en-US" sz="2800" dirty="0">
                    <a:solidFill>
                      <a:srgbClr val="FF0000"/>
                    </a:solidFill>
                  </a:rPr>
                  <a:t>u</a:t>
                </a:r>
                <a:r>
                  <a:rPr lang="en-US" sz="2800" dirty="0"/>
                  <a:t> and </a:t>
                </a:r>
                <a:r>
                  <a:rPr lang="en-US" sz="2800" dirty="0">
                    <a:solidFill>
                      <a:srgbClr val="FF0000"/>
                    </a:solidFill>
                  </a:rPr>
                  <a:t>v</a:t>
                </a:r>
                <a:r>
                  <a:rPr lang="en-US" sz="2800" dirty="0"/>
                  <a:t> (if </a:t>
                </a:r>
                <a:r>
                  <a:rPr lang="en-US" sz="2800" dirty="0">
                    <a:solidFill>
                      <a:srgbClr val="FF0000"/>
                    </a:solidFill>
                  </a:rPr>
                  <a:t>required</a:t>
                </a:r>
                <a:r>
                  <a:rPr lang="en-US" sz="2800" dirty="0" smtClean="0"/>
                  <a:t>).</a:t>
                </a:r>
              </a:p>
              <a:p>
                <a:pPr marL="1058862" lvl="1" indent="-514350">
                  <a:lnSpc>
                    <a:spcPct val="100000"/>
                  </a:lnSpc>
                  <a:buFont typeface="+mj-lt"/>
                  <a:buAutoNum type="arabicParenR" startAt="2"/>
                </a:pPr>
                <a:r>
                  <a:rPr lang="en-US" sz="2800" dirty="0"/>
                  <a:t>Find </a:t>
                </a:r>
                <a:r>
                  <a:rPr lang="en-US" sz="2800" dirty="0" err="1">
                    <a:solidFill>
                      <a:srgbClr val="FF0000"/>
                    </a:solidFill>
                  </a:rPr>
                  <a:t>Jacobian</a:t>
                </a:r>
                <a:r>
                  <a:rPr lang="en-US" sz="2800" dirty="0"/>
                  <a:t> in </a:t>
                </a:r>
                <a:r>
                  <a:rPr lang="en-US" sz="2800" b="1" dirty="0" err="1"/>
                  <a:t>xy</a:t>
                </a:r>
                <a:r>
                  <a:rPr lang="en-US" sz="2800" dirty="0"/>
                  <a:t>-plane.</a:t>
                </a:r>
              </a:p>
              <a:p>
                <a:pPr marL="1058862" lvl="1" indent="-514350">
                  <a:lnSpc>
                    <a:spcPct val="100000"/>
                  </a:lnSpc>
                  <a:buFont typeface="+mj-lt"/>
                  <a:buAutoNum type="arabicParenR" startAt="2"/>
                </a:pPr>
                <a:r>
                  <a:rPr lang="en-US" sz="2800" dirty="0" smtClean="0">
                    <a:solidFill>
                      <a:srgbClr val="FF0000"/>
                    </a:solidFill>
                  </a:rPr>
                  <a:t>Convert</a:t>
                </a:r>
                <a:r>
                  <a:rPr lang="en-US" sz="2800" dirty="0" smtClean="0"/>
                  <a:t> </a:t>
                </a:r>
                <a:r>
                  <a:rPr lang="en-US" sz="2800" dirty="0"/>
                  <a:t>given </a:t>
                </a:r>
                <a:r>
                  <a:rPr lang="en-US" sz="2800" dirty="0">
                    <a:solidFill>
                      <a:srgbClr val="FF0000"/>
                    </a:solidFill>
                  </a:rPr>
                  <a:t>integral</a:t>
                </a:r>
                <a:r>
                  <a:rPr lang="en-US" sz="2800" dirty="0"/>
                  <a:t> &amp; </a:t>
                </a:r>
                <a:r>
                  <a:rPr lang="en-US" sz="2800" dirty="0">
                    <a:solidFill>
                      <a:srgbClr val="FF0000"/>
                    </a:solidFill>
                  </a:rPr>
                  <a:t>Region</a:t>
                </a:r>
                <a:r>
                  <a:rPr lang="en-US" sz="2800" dirty="0"/>
                  <a:t> in </a:t>
                </a:r>
                <a:r>
                  <a:rPr lang="en-US" sz="2800" dirty="0" err="1"/>
                  <a:t>uv</a:t>
                </a:r>
                <a:r>
                  <a:rPr lang="en-US" sz="2800" dirty="0"/>
                  <a:t>-plane using transformation. </a:t>
                </a:r>
              </a:p>
              <a:p>
                <a:pPr marL="1058862" lvl="1" indent="-514350">
                  <a:lnSpc>
                    <a:spcPct val="100000"/>
                  </a:lnSpc>
                  <a:buFont typeface="+mj-lt"/>
                  <a:buAutoNum type="arabicParenR" startAt="2"/>
                </a:pPr>
                <a:r>
                  <a:rPr lang="en-US" sz="2800" dirty="0" smtClean="0"/>
                  <a:t>Evaluate </a:t>
                </a:r>
              </a:p>
              <a:p>
                <a:pPr marL="1371600" lvl="3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∬"/>
                          <m:limLoc m:val="undOvr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US" sz="2800" b="0" i="0">
                              <a:latin typeface="Cambria Math" panose="02040503050406030204" pitchFamily="18" charset="0"/>
                            </a:rPr>
                            <m:t>R</m:t>
                          </m:r>
                        </m:sub>
                        <m:sup>
                          <m:r>
                            <a:rPr lang="en-US" sz="2800" b="0" i="0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US" sz="2800" b="0" i="0">
                              <a:latin typeface="Cambria Math" panose="02040503050406030204" pitchFamily="18" charset="0"/>
                            </a:rPr>
                            <m:t>f</m:t>
                          </m:r>
                          <m:r>
                            <a:rPr lang="en-US" sz="2800" b="0" i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sz="2800" b="0" i="0"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US" sz="2800" b="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sz="2800" b="0" i="0">
                              <a:latin typeface="Cambria Math" panose="02040503050406030204" pitchFamily="18" charset="0"/>
                            </a:rPr>
                            <m:t>y</m:t>
                          </m:r>
                          <m:r>
                            <a:rPr lang="en-US" sz="2800" b="0" i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m:rPr>
                          <m:sty m:val="p"/>
                        </m:rPr>
                        <a:rPr lang="en-US" sz="2800" b="0" i="0">
                          <a:latin typeface="Cambria Math" panose="02040503050406030204" pitchFamily="18" charset="0"/>
                        </a:rPr>
                        <m:t>dx</m:t>
                      </m:r>
                      <m:r>
                        <a:rPr lang="en-US" sz="2800" b="0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800" b="0" i="0">
                          <a:latin typeface="Cambria Math" panose="02040503050406030204" pitchFamily="18" charset="0"/>
                        </a:rPr>
                        <m:t>dy</m:t>
                      </m:r>
                      <m:r>
                        <a:rPr lang="en-US" sz="2800" b="0" i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∬"/>
                          <m:limLoc m:val="undOvr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US" sz="2800" b="0" i="0">
                              <a:latin typeface="Cambria Math" panose="02040503050406030204" pitchFamily="18" charset="0"/>
                            </a:rPr>
                            <m:t>G</m:t>
                          </m:r>
                        </m:sub>
                        <m:sup>
                          <m:r>
                            <a:rPr lang="en-US" sz="2800" b="0" i="0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US" sz="2800" b="0" i="0">
                              <a:latin typeface="Cambria Math" panose="02040503050406030204" pitchFamily="18" charset="0"/>
                            </a:rPr>
                            <m:t>h</m:t>
                          </m:r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>
                                  <a:latin typeface="Cambria Math" panose="02040503050406030204" pitchFamily="18" charset="0"/>
                                </a:rPr>
                                <m:t>u</m:t>
                              </m:r>
                              <m:r>
                                <a:rPr lang="en-US" sz="2800" b="0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sz="2800" b="0" i="0"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</m:e>
                          </m:d>
                          <m: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</a:rPr>
                                <m:t>J</m:t>
                              </m:r>
                              <m:r>
                                <a:rPr lang="en-US" sz="280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e>
                      </m:nary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m:rPr>
                          <m:sty m:val="p"/>
                        </m:rPr>
                        <a:rPr lang="en-US" sz="2800">
                          <a:latin typeface="Cambria Math" panose="02040503050406030204" pitchFamily="18" charset="0"/>
                        </a:rPr>
                        <m:t>du</m:t>
                      </m:r>
                      <m:r>
                        <a:rPr lang="en-US" sz="280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800">
                          <a:latin typeface="Cambria Math" panose="02040503050406030204" pitchFamily="18" charset="0"/>
                        </a:rPr>
                        <m:t>dv</m:t>
                      </m:r>
                    </m:oMath>
                  </m:oMathPara>
                </a14:m>
                <a:endParaRPr lang="en-US" sz="2800" dirty="0"/>
              </a:p>
              <a:p>
                <a:pPr lvl="1">
                  <a:lnSpc>
                    <a:spcPct val="100000"/>
                  </a:lnSpc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4"/>
                <a:stretch>
                  <a:fillRect l="-971" t="-1200" r="-10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4"/>
              <p:cNvSpPr txBox="1">
                <a:spLocks/>
              </p:cNvSpPr>
              <p:nvPr/>
            </p:nvSpPr>
            <p:spPr>
              <a:xfrm>
                <a:off x="9816353" y="4881314"/>
                <a:ext cx="2244468" cy="810286"/>
              </a:xfrm>
              <a:prstGeom prst="rect">
                <a:avLst/>
              </a:prstGeom>
              <a:effectLst/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pc="3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J</m:t>
                      </m:r>
                      <m:r>
                        <a:rPr lang="en-US" spc="3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i="1" spc="3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spc="3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pc="3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 spc="3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pc="30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b="0" i="0" spc="30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u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 spc="3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pc="30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b="0" i="0" spc="30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v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 spc="3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pc="30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b="0" i="0" spc="30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u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 spc="3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pc="30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b="0" i="0" spc="30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v</m:t>
                                    </m:r>
                                  </m:sub>
                                </m:sSub>
                              </m:e>
                            </m:mr>
                          </m:m>
                          <m:r>
                            <a:rPr lang="en-US" i="1" spc="3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6" name="Content Placeholder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16353" y="4881314"/>
                <a:ext cx="2244468" cy="810286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53416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Procedure to find </a:t>
            </a:r>
            <a:r>
              <a:rPr lang="en-US" dirty="0"/>
              <a:t>d</a:t>
            </a:r>
            <a:r>
              <a:rPr lang="en-US" dirty="0" smtClean="0"/>
              <a:t>ouble integral by change of </a:t>
            </a:r>
            <a:r>
              <a:rPr lang="en-US" dirty="0" smtClean="0">
                <a:solidFill>
                  <a:srgbClr val="FF0000"/>
                </a:solidFill>
              </a:rPr>
              <a:t>Variable</a:t>
            </a:r>
            <a:r>
              <a:rPr lang="en-US" dirty="0" smtClean="0">
                <a:solidFill>
                  <a:schemeClr val="tx1"/>
                </a:solidFill>
              </a:rPr>
              <a:t> - CC</a:t>
            </a:r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en-US" dirty="0" smtClean="0"/>
                  <a:t>If we </a:t>
                </a:r>
                <a:r>
                  <a:rPr lang="en-US" dirty="0"/>
                  <a:t>want </a:t>
                </a:r>
                <a:r>
                  <a:rPr lang="en-US" dirty="0" smtClean="0"/>
                  <a:t>to </a:t>
                </a:r>
                <a:r>
                  <a:rPr lang="en-US" dirty="0"/>
                  <a:t>find the value of given double integral </a:t>
                </a:r>
                <a:r>
                  <a:rPr lang="en-US" dirty="0" smtClean="0"/>
                  <a:t>by changing the variable of Integration, we will follow following steps:</a:t>
                </a:r>
              </a:p>
              <a:p>
                <a:pPr>
                  <a:lnSpc>
                    <a:spcPct val="100000"/>
                  </a:lnSpc>
                </a:pPr>
                <a:endParaRPr lang="en-US" dirty="0" smtClean="0"/>
              </a:p>
              <a:p>
                <a:pPr marL="1001712" lvl="1" indent="-457200">
                  <a:lnSpc>
                    <a:spcPct val="100000"/>
                  </a:lnSpc>
                  <a:buFont typeface="+mj-lt"/>
                  <a:buAutoNum type="arabicParenR"/>
                </a:pPr>
                <a:r>
                  <a:rPr lang="en-US" sz="2800" dirty="0" smtClean="0"/>
                  <a:t>Find </a:t>
                </a:r>
                <a:r>
                  <a:rPr lang="en-US" sz="2800" dirty="0">
                    <a:solidFill>
                      <a:srgbClr val="FF0000"/>
                    </a:solidFill>
                  </a:rPr>
                  <a:t>transformation</a:t>
                </a:r>
                <a:r>
                  <a:rPr lang="en-US" sz="2800" dirty="0"/>
                  <a:t> from given instruction if it is not given </a:t>
                </a:r>
                <a:r>
                  <a:rPr lang="en-US" sz="2800" dirty="0" smtClean="0"/>
                  <a:t>directly.</a:t>
                </a:r>
              </a:p>
              <a:p>
                <a:pPr marL="544512" lvl="1" indent="0">
                  <a:lnSpc>
                    <a:spcPct val="100000"/>
                  </a:lnSpc>
                  <a:buNone/>
                </a:pPr>
                <a:r>
                  <a:rPr lang="en-US" sz="2800" dirty="0"/>
                  <a:t>	 </a:t>
                </a:r>
                <a:r>
                  <a:rPr lang="en-US" sz="2800" dirty="0" smtClean="0"/>
                  <a:t>i.e</a:t>
                </a:r>
                <a:r>
                  <a:rPr lang="en-US" sz="2800" dirty="0"/>
                  <a:t>. relation between x, y(given variables) and u, v(new variables</a:t>
                </a:r>
                <a:r>
                  <a:rPr lang="en-US" sz="2800" dirty="0" smtClean="0"/>
                  <a:t>).</a:t>
                </a:r>
              </a:p>
              <a:p>
                <a:pPr marL="1058862" lvl="1" indent="-514350">
                  <a:lnSpc>
                    <a:spcPct val="100000"/>
                  </a:lnSpc>
                  <a:buFont typeface="+mj-lt"/>
                  <a:buAutoNum type="arabicParenR" startAt="2"/>
                </a:pPr>
                <a:r>
                  <a:rPr lang="en-US" sz="2800" dirty="0" smtClean="0"/>
                  <a:t>Express </a:t>
                </a:r>
                <a:r>
                  <a:rPr lang="en-US" sz="2800" dirty="0" smtClean="0">
                    <a:solidFill>
                      <a:srgbClr val="FF0000"/>
                    </a:solidFill>
                  </a:rPr>
                  <a:t>u</a:t>
                </a:r>
                <a:r>
                  <a:rPr lang="en-US" sz="2800" dirty="0" smtClean="0"/>
                  <a:t> </a:t>
                </a:r>
                <a:r>
                  <a:rPr lang="en-US" sz="2800" dirty="0"/>
                  <a:t>&amp; </a:t>
                </a:r>
                <a:r>
                  <a:rPr lang="en-US" sz="2800" dirty="0" smtClean="0">
                    <a:solidFill>
                      <a:srgbClr val="FF0000"/>
                    </a:solidFill>
                  </a:rPr>
                  <a:t>v</a:t>
                </a:r>
                <a:r>
                  <a:rPr lang="en-US" sz="2800" dirty="0" smtClean="0"/>
                  <a:t> </a:t>
                </a:r>
                <a:r>
                  <a:rPr lang="en-US" sz="2800" dirty="0"/>
                  <a:t>in terms of </a:t>
                </a:r>
                <a:r>
                  <a:rPr lang="en-US" sz="2800" dirty="0" smtClean="0">
                    <a:solidFill>
                      <a:srgbClr val="FF0000"/>
                    </a:solidFill>
                  </a:rPr>
                  <a:t>x</a:t>
                </a:r>
                <a:r>
                  <a:rPr lang="en-US" sz="2800" dirty="0" smtClean="0"/>
                  <a:t> </a:t>
                </a:r>
                <a:r>
                  <a:rPr lang="en-US" sz="2800" dirty="0"/>
                  <a:t>and </a:t>
                </a:r>
                <a:r>
                  <a:rPr lang="en-US" sz="2800" dirty="0" smtClean="0">
                    <a:solidFill>
                      <a:srgbClr val="FF0000"/>
                    </a:solidFill>
                  </a:rPr>
                  <a:t>y</a:t>
                </a:r>
                <a:r>
                  <a:rPr lang="en-US" sz="2800" dirty="0" smtClean="0"/>
                  <a:t> </a:t>
                </a:r>
                <a:r>
                  <a:rPr lang="en-US" sz="2800" dirty="0"/>
                  <a:t>(if </a:t>
                </a:r>
                <a:r>
                  <a:rPr lang="en-US" sz="2800" dirty="0">
                    <a:solidFill>
                      <a:srgbClr val="FF0000"/>
                    </a:solidFill>
                  </a:rPr>
                  <a:t>required</a:t>
                </a:r>
                <a:r>
                  <a:rPr lang="en-US" sz="2800" dirty="0" smtClean="0"/>
                  <a:t>).</a:t>
                </a:r>
              </a:p>
              <a:p>
                <a:pPr marL="1058862" lvl="1" indent="-514350">
                  <a:lnSpc>
                    <a:spcPct val="100000"/>
                  </a:lnSpc>
                  <a:buFont typeface="+mj-lt"/>
                  <a:buAutoNum type="arabicParenR" startAt="2"/>
                </a:pPr>
                <a:r>
                  <a:rPr lang="en-US" sz="2800" dirty="0"/>
                  <a:t>Find </a:t>
                </a:r>
                <a:r>
                  <a:rPr lang="en-US" sz="2800" dirty="0" err="1">
                    <a:solidFill>
                      <a:srgbClr val="FF0000"/>
                    </a:solidFill>
                  </a:rPr>
                  <a:t>Jacobian</a:t>
                </a:r>
                <a:r>
                  <a:rPr lang="en-US" sz="2800" dirty="0"/>
                  <a:t> in </a:t>
                </a:r>
                <a:r>
                  <a:rPr lang="en-US" sz="2800" b="1" dirty="0" err="1"/>
                  <a:t>uv</a:t>
                </a:r>
                <a:r>
                  <a:rPr lang="en-US" sz="2800" dirty="0"/>
                  <a:t>-plane.</a:t>
                </a:r>
              </a:p>
              <a:p>
                <a:pPr marL="1058862" lvl="1" indent="-514350">
                  <a:lnSpc>
                    <a:spcPct val="100000"/>
                  </a:lnSpc>
                  <a:buFont typeface="+mj-lt"/>
                  <a:buAutoNum type="arabicParenR" startAt="2"/>
                </a:pPr>
                <a:r>
                  <a:rPr lang="en-US" sz="2800" dirty="0" smtClean="0">
                    <a:solidFill>
                      <a:srgbClr val="FF0000"/>
                    </a:solidFill>
                  </a:rPr>
                  <a:t>Convert</a:t>
                </a:r>
                <a:r>
                  <a:rPr lang="en-US" sz="2800" dirty="0" smtClean="0"/>
                  <a:t> </a:t>
                </a:r>
                <a:r>
                  <a:rPr lang="en-US" sz="2800" dirty="0"/>
                  <a:t>given </a:t>
                </a:r>
                <a:r>
                  <a:rPr lang="en-US" sz="2800" dirty="0">
                    <a:solidFill>
                      <a:srgbClr val="FF0000"/>
                    </a:solidFill>
                  </a:rPr>
                  <a:t>integral</a:t>
                </a:r>
                <a:r>
                  <a:rPr lang="en-US" sz="2800" dirty="0"/>
                  <a:t> &amp; </a:t>
                </a:r>
                <a:r>
                  <a:rPr lang="en-US" sz="2800" dirty="0">
                    <a:solidFill>
                      <a:srgbClr val="FF0000"/>
                    </a:solidFill>
                  </a:rPr>
                  <a:t>Region</a:t>
                </a:r>
                <a:r>
                  <a:rPr lang="en-US" sz="2800" dirty="0"/>
                  <a:t> in </a:t>
                </a:r>
                <a:r>
                  <a:rPr lang="en-US" sz="2800" dirty="0" err="1"/>
                  <a:t>uv</a:t>
                </a:r>
                <a:r>
                  <a:rPr lang="en-US" sz="2800" dirty="0"/>
                  <a:t>-plane using transformation. </a:t>
                </a:r>
              </a:p>
              <a:p>
                <a:pPr marL="1058862" lvl="1" indent="-514350">
                  <a:lnSpc>
                    <a:spcPct val="100000"/>
                  </a:lnSpc>
                  <a:buFont typeface="+mj-lt"/>
                  <a:buAutoNum type="arabicParenR" startAt="2"/>
                </a:pPr>
                <a:r>
                  <a:rPr lang="en-US" sz="2800" dirty="0" smtClean="0"/>
                  <a:t>Evaluate </a:t>
                </a:r>
              </a:p>
              <a:p>
                <a:pPr marL="1371600" lvl="3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∬"/>
                          <m:limLoc m:val="undOvr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US" sz="2800" b="0" i="0">
                              <a:latin typeface="Cambria Math" panose="02040503050406030204" pitchFamily="18" charset="0"/>
                            </a:rPr>
                            <m:t>R</m:t>
                          </m:r>
                        </m:sub>
                        <m:sup>
                          <m:r>
                            <a:rPr lang="en-US" sz="2800" b="0" i="0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US" sz="2800" b="0" i="0">
                              <a:latin typeface="Cambria Math" panose="02040503050406030204" pitchFamily="18" charset="0"/>
                            </a:rPr>
                            <m:t>f</m:t>
                          </m:r>
                          <m:r>
                            <a:rPr lang="en-US" sz="2800" b="0" i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sz="2800" b="0" i="0"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US" sz="2800" b="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sz="2800" b="0" i="0">
                              <a:latin typeface="Cambria Math" panose="02040503050406030204" pitchFamily="18" charset="0"/>
                            </a:rPr>
                            <m:t>y</m:t>
                          </m:r>
                          <m:r>
                            <a:rPr lang="en-US" sz="2800" b="0" i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m:rPr>
                          <m:sty m:val="p"/>
                        </m:rPr>
                        <a:rPr lang="en-US" sz="2800" b="0" i="0">
                          <a:latin typeface="Cambria Math" panose="02040503050406030204" pitchFamily="18" charset="0"/>
                        </a:rPr>
                        <m:t>dx</m:t>
                      </m:r>
                      <m:r>
                        <a:rPr lang="en-US" sz="2800" b="0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800" b="0" i="0">
                          <a:latin typeface="Cambria Math" panose="02040503050406030204" pitchFamily="18" charset="0"/>
                        </a:rPr>
                        <m:t>dy</m:t>
                      </m:r>
                      <m:r>
                        <a:rPr lang="en-US" sz="2800" b="0" i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∬"/>
                          <m:limLoc m:val="undOvr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US" sz="2800" b="0" i="0">
                              <a:latin typeface="Cambria Math" panose="02040503050406030204" pitchFamily="18" charset="0"/>
                            </a:rPr>
                            <m:t>G</m:t>
                          </m:r>
                        </m:sub>
                        <m:sup>
                          <m:r>
                            <a:rPr lang="en-US" sz="2800" b="0" i="0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US" sz="2800" b="0" i="0">
                              <a:latin typeface="Cambria Math" panose="02040503050406030204" pitchFamily="18" charset="0"/>
                            </a:rPr>
                            <m:t>h</m:t>
                          </m:r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>
                                  <a:latin typeface="Cambria Math" panose="02040503050406030204" pitchFamily="18" charset="0"/>
                                </a:rPr>
                                <m:t>u</m:t>
                              </m:r>
                              <m:r>
                                <a:rPr lang="en-US" sz="2800" b="0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sz="2800" b="0" i="0"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</m:e>
                          </m:d>
                          <m:r>
                            <a:rPr lang="en-US" sz="2800" b="0" i="0">
                              <a:latin typeface="Cambria Math" panose="02040503050406030204" pitchFamily="18" charset="0"/>
                            </a:rPr>
                            <m:t> </m:t>
                          </m:r>
                          <m:f>
                            <m:f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2800" b="0" i="0">
                                  <a:latin typeface="Cambria Math" panose="02040503050406030204" pitchFamily="18" charset="0"/>
                                </a:rPr>
                                <m:t>du</m:t>
                              </m:r>
                              <m:r>
                                <a:rPr lang="en-US" sz="2800" b="0" i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800" b="0" i="0">
                                  <a:latin typeface="Cambria Math" panose="02040503050406030204" pitchFamily="18" charset="0"/>
                                </a:rPr>
                                <m:t>dv</m:t>
                              </m:r>
                            </m:num>
                            <m:den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800" b="0" i="0">
                                      <a:latin typeface="Cambria Math" panose="02040503050406030204" pitchFamily="18" charset="0"/>
                                    </a:rPr>
                                    <m:t>J</m:t>
                                  </m:r>
                                  <m:r>
                                    <a:rPr lang="en-US" sz="2800" b="0" i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</m:den>
                          </m:f>
                        </m:e>
                      </m:nary>
                    </m:oMath>
                  </m:oMathPara>
                </a14:m>
                <a:endParaRPr lang="en-US" sz="2800" dirty="0"/>
              </a:p>
              <a:p>
                <a:pPr lvl="1">
                  <a:lnSpc>
                    <a:spcPct val="100000"/>
                  </a:lnSpc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71" t="-1200" r="-10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4"/>
              <p:cNvSpPr txBox="1">
                <a:spLocks/>
              </p:cNvSpPr>
              <p:nvPr/>
            </p:nvSpPr>
            <p:spPr>
              <a:xfrm>
                <a:off x="9816353" y="4881314"/>
                <a:ext cx="2244468" cy="862800"/>
              </a:xfrm>
              <a:prstGeom prst="rect">
                <a:avLst/>
              </a:prstGeom>
              <a:effectLst/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pc="3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J</m:t>
                      </m:r>
                      <m:r>
                        <a:rPr lang="en-US" spc="3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i="1" spc="3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spc="3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pc="3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 spc="3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pc="3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u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pc="3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 spc="3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pc="3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u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pc="3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y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 spc="3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pc="3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v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pc="3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 spc="3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pc="3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v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pc="3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y</m:t>
                                    </m:r>
                                  </m:sub>
                                </m:sSub>
                              </m:e>
                            </m:mr>
                          </m:m>
                          <m:r>
                            <a:rPr lang="en-US" i="1" spc="3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6" name="Content Placeholder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16353" y="4881314"/>
                <a:ext cx="2244468" cy="86280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80953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 smtClean="0"/>
                  <a:t>Method 13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 smtClean="0"/>
                  <a:t> Example – 2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31180" y="863440"/>
                <a:ext cx="5758631" cy="2834640"/>
              </a:xfrm>
              <a:gradFill>
                <a:gsLst>
                  <a:gs pos="10000">
                    <a:srgbClr val="0E47A1"/>
                  </a:gs>
                  <a:gs pos="100000">
                    <a:srgbClr val="03A9F5"/>
                  </a:gs>
                </a:gsLst>
                <a:lin ang="10800000" scaled="1"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indent="0" algn="l">
                  <a:lnSpc>
                    <a:spcPct val="100000"/>
                  </a:lnSpc>
                  <a:buNone/>
                </a:pPr>
                <a:r>
                  <a:rPr lang="en-US" dirty="0" smtClean="0">
                    <a:solidFill>
                      <a:schemeClr val="bg1"/>
                    </a:solidFill>
                    <a:latin typeface="+mj-lt"/>
                  </a:rPr>
                  <a:t>Evaluate  the  integral</a:t>
                </a:r>
              </a:p>
              <a:p>
                <a:pPr marL="0" indent="0" algn="l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r>
                            <a:rPr lang="en-US" b="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nary>
                            <m:naryPr>
                              <m:limLoc m:val="undOvr"/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b="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b="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m:rPr>
                                  <m:sty m:val="p"/>
                                </m:rPr>
                                <a:rPr lang="en-US" b="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e</m:t>
                                  </m:r>
                                </m:e>
                                <m:sup>
                                  <m:f>
                                    <m:fPr>
                                      <m:ctrlP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m:rPr>
                                          <m:sty m:val="p"/>
                                        </m:rPr>
                                        <a:rPr lang="en-US" b="0" i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y</m:t>
                                      </m:r>
                                    </m:num>
                                    <m:den>
                                      <m:r>
                                        <a:rPr lang="en-US" b="0" i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b="0" i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  <m:r>
                                        <a:rPr lang="en-US" b="0" i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b="0" i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y</m:t>
                                      </m:r>
                                      <m:r>
                                        <a:rPr lang="en-US" b="0" i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den>
                                  </m:f>
                                </m:sup>
                              </m:sSup>
                              <m:r>
                                <m:rPr>
                                  <m:sty m:val="p"/>
                                </m:rPr>
                                <a:rPr lang="en-US" b="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dy</m:t>
                              </m:r>
                              <m:r>
                                <a:rPr lang="en-US" b="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b="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dx</m:t>
                              </m:r>
                            </m:e>
                          </m:nary>
                        </m:e>
                      </m:nary>
                      <m:r>
                        <a:rPr lang="en-US" b="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m:rPr>
                          <m:sty m:val="p"/>
                        </m:rPr>
                        <a:rPr lang="en-US" b="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by</m:t>
                      </m:r>
                      <m:r>
                        <a:rPr lang="en-US" b="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en-US" dirty="0" smtClean="0">
                  <a:solidFill>
                    <a:schemeClr val="bg1"/>
                  </a:solidFill>
                </a:endParaRPr>
              </a:p>
              <a:p>
                <a:pPr marL="0" indent="0" algn="l">
                  <a:lnSpc>
                    <a:spcPct val="100000"/>
                  </a:lnSpc>
                  <a:buNone/>
                </a:pPr>
                <a:r>
                  <a:rPr lang="en-US" dirty="0" smtClean="0">
                    <a:solidFill>
                      <a:schemeClr val="bg1"/>
                    </a:solidFill>
                    <a:latin typeface="+mj-lt"/>
                  </a:rPr>
                  <a:t>Changing  the  variables </a:t>
                </a:r>
              </a:p>
              <a:p>
                <a:pPr marL="0" indent="0" algn="l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u</m:t>
                      </m:r>
                      <m:r>
                        <a:rPr lang="en-US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	&amp; </m:t>
                      </m:r>
                      <m:r>
                        <m:rPr>
                          <m:sty m:val="p"/>
                        </m:rPr>
                        <a:rPr lang="en-US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=</m:t>
                      </m:r>
                      <m:r>
                        <m:rPr>
                          <m:sty m:val="p"/>
                        </m:rPr>
                        <a:rPr lang="en-US" i="0" dirty="0" err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uv</m:t>
                      </m:r>
                      <m:r>
                        <a:rPr lang="en-US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7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1180" y="863440"/>
                <a:ext cx="5758631" cy="2834640"/>
              </a:xfrm>
              <a:blipFill rotWithShape="0">
                <a:blip r:embed="rId43"/>
                <a:stretch>
                  <a:fillRect l="-2225" t="-236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2"/>
          <p:cNvSpPr txBox="1">
            <a:spLocks/>
          </p:cNvSpPr>
          <p:nvPr/>
        </p:nvSpPr>
        <p:spPr>
          <a:xfrm>
            <a:off x="131181" y="3850319"/>
            <a:ext cx="1463040" cy="523220"/>
          </a:xfrm>
          <a:prstGeom prst="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 indent="0" algn="just">
              <a:lnSpc>
                <a:spcPct val="10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  <a:defRPr sz="2800">
                <a:solidFill>
                  <a:schemeClr val="bg1"/>
                </a:solidFill>
              </a:defRPr>
            </a:lvl1pPr>
            <a:lvl2pPr marL="809625" indent="-352425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>
                <a:solidFill>
                  <a:srgbClr val="002060"/>
                </a:solidFill>
              </a:defRPr>
            </a:lvl2pPr>
            <a:lvl3pPr marL="11430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>
                <a:solidFill>
                  <a:srgbClr val="002060"/>
                </a:solidFill>
              </a:defRPr>
            </a:lvl3pPr>
            <a:lvl4pPr marL="16002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4pPr>
            <a:lvl5pPr marL="20574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 smtClean="0"/>
              <a:t>Solution: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12" name="Content Placeholder 6"/>
          <p:cNvSpPr txBox="1">
            <a:spLocks/>
          </p:cNvSpPr>
          <p:nvPr/>
        </p:nvSpPr>
        <p:spPr>
          <a:xfrm>
            <a:off x="6902824" y="863440"/>
            <a:ext cx="5120640" cy="4023360"/>
          </a:xfrm>
          <a:prstGeom prst="rect">
            <a:avLst/>
          </a:prstGeom>
          <a:ln>
            <a:solidFill>
              <a:srgbClr val="7030A0"/>
            </a:solidFill>
          </a:ln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1200"/>
              </a:spcBef>
              <a:buClr>
                <a:srgbClr val="002060"/>
              </a:buClr>
              <a:buSzPct val="100000"/>
            </a:pPr>
            <a:r>
              <a:rPr lang="en-US" dirty="0">
                <a:solidFill>
                  <a:srgbClr val="002060"/>
                </a:solidFill>
                <a:cs typeface="Tahoma" pitchFamily="34" charset="0"/>
              </a:rPr>
              <a:t>Find </a:t>
            </a:r>
            <a:r>
              <a:rPr lang="en-US" dirty="0">
                <a:solidFill>
                  <a:srgbClr val="FF0000"/>
                </a:solidFill>
                <a:cs typeface="Tahoma" pitchFamily="34" charset="0"/>
              </a:rPr>
              <a:t>Transformation</a:t>
            </a:r>
          </a:p>
          <a:p>
            <a:pPr>
              <a:lnSpc>
                <a:spcPct val="150000"/>
              </a:lnSpc>
              <a:spcBef>
                <a:spcPts val="1200"/>
              </a:spcBef>
              <a:buClr>
                <a:srgbClr val="002060"/>
              </a:buClr>
              <a:buSzPct val="100000"/>
            </a:pPr>
            <a:r>
              <a:rPr lang="en-US" dirty="0">
                <a:solidFill>
                  <a:srgbClr val="002060"/>
                </a:solidFill>
                <a:cs typeface="Tahoma" pitchFamily="34" charset="0"/>
              </a:rPr>
              <a:t>Find </a:t>
            </a:r>
            <a:r>
              <a:rPr lang="en-US" dirty="0" err="1">
                <a:solidFill>
                  <a:srgbClr val="FF0000"/>
                </a:solidFill>
                <a:cs typeface="Tahoma" pitchFamily="34" charset="0"/>
              </a:rPr>
              <a:t>Jacobian</a:t>
            </a:r>
            <a:endParaRPr lang="en-US" dirty="0">
              <a:solidFill>
                <a:srgbClr val="FF0000"/>
              </a:solidFill>
              <a:cs typeface="Tahoma" pitchFamily="34" charset="0"/>
            </a:endParaRPr>
          </a:p>
          <a:p>
            <a:pPr>
              <a:lnSpc>
                <a:spcPct val="150000"/>
              </a:lnSpc>
              <a:spcBef>
                <a:spcPts val="1200"/>
              </a:spcBef>
              <a:buClr>
                <a:srgbClr val="002060"/>
              </a:buClr>
              <a:buSzPct val="100000"/>
            </a:pPr>
            <a:r>
              <a:rPr lang="en-US" dirty="0">
                <a:solidFill>
                  <a:srgbClr val="002060"/>
                </a:solidFill>
                <a:cs typeface="Tahoma" pitchFamily="34" charset="0"/>
              </a:rPr>
              <a:t>Find </a:t>
            </a:r>
            <a:r>
              <a:rPr lang="en-US" dirty="0">
                <a:solidFill>
                  <a:srgbClr val="FF0000"/>
                </a:solidFill>
                <a:cs typeface="Tahoma" pitchFamily="34" charset="0"/>
              </a:rPr>
              <a:t>x</a:t>
            </a:r>
            <a:r>
              <a:rPr lang="en-US" dirty="0">
                <a:solidFill>
                  <a:srgbClr val="002060"/>
                </a:solidFill>
                <a:cs typeface="Tahoma" pitchFamily="34" charset="0"/>
              </a:rPr>
              <a:t> &amp; </a:t>
            </a:r>
            <a:r>
              <a:rPr lang="en-US" dirty="0">
                <a:solidFill>
                  <a:srgbClr val="FF0000"/>
                </a:solidFill>
                <a:cs typeface="Tahoma" pitchFamily="34" charset="0"/>
              </a:rPr>
              <a:t>y</a:t>
            </a:r>
            <a:r>
              <a:rPr lang="en-US" dirty="0">
                <a:solidFill>
                  <a:srgbClr val="002060"/>
                </a:solidFill>
                <a:cs typeface="Tahoma" pitchFamily="34" charset="0"/>
              </a:rPr>
              <a:t>, in terms of </a:t>
            </a:r>
            <a:r>
              <a:rPr lang="en-US" dirty="0">
                <a:solidFill>
                  <a:srgbClr val="FF0000"/>
                </a:solidFill>
                <a:cs typeface="Tahoma" pitchFamily="34" charset="0"/>
              </a:rPr>
              <a:t>u </a:t>
            </a:r>
            <a:r>
              <a:rPr lang="en-US" dirty="0">
                <a:solidFill>
                  <a:srgbClr val="002060"/>
                </a:solidFill>
                <a:cs typeface="Tahoma" pitchFamily="34" charset="0"/>
              </a:rPr>
              <a:t>&amp; </a:t>
            </a:r>
            <a:r>
              <a:rPr lang="en-US" dirty="0">
                <a:solidFill>
                  <a:srgbClr val="FF0000"/>
                </a:solidFill>
                <a:cs typeface="Tahoma" pitchFamily="34" charset="0"/>
              </a:rPr>
              <a:t>v</a:t>
            </a:r>
            <a:r>
              <a:rPr lang="en-US" dirty="0">
                <a:solidFill>
                  <a:srgbClr val="002060"/>
                </a:solidFill>
                <a:cs typeface="Tahoma" pitchFamily="34" charset="0"/>
              </a:rPr>
              <a:t>.</a:t>
            </a:r>
          </a:p>
          <a:p>
            <a:pPr>
              <a:lnSpc>
                <a:spcPct val="150000"/>
              </a:lnSpc>
              <a:spcBef>
                <a:spcPts val="1200"/>
              </a:spcBef>
              <a:buClr>
                <a:srgbClr val="002060"/>
              </a:buClr>
              <a:buSzPct val="100000"/>
            </a:pPr>
            <a:r>
              <a:rPr lang="en-US" dirty="0">
                <a:solidFill>
                  <a:srgbClr val="002060"/>
                </a:solidFill>
                <a:cs typeface="Tahoma" pitchFamily="34" charset="0"/>
              </a:rPr>
              <a:t>Find </a:t>
            </a:r>
            <a:r>
              <a:rPr lang="en-US" dirty="0">
                <a:solidFill>
                  <a:srgbClr val="FF0000"/>
                </a:solidFill>
                <a:cs typeface="Tahoma" pitchFamily="34" charset="0"/>
              </a:rPr>
              <a:t>region</a:t>
            </a:r>
            <a:r>
              <a:rPr lang="en-US" dirty="0">
                <a:solidFill>
                  <a:srgbClr val="002060"/>
                </a:solidFill>
                <a:cs typeface="Tahoma" pitchFamily="34" charset="0"/>
              </a:rPr>
              <a:t> &amp; </a:t>
            </a:r>
            <a:r>
              <a:rPr lang="en-US" dirty="0">
                <a:solidFill>
                  <a:srgbClr val="FF0000"/>
                </a:solidFill>
                <a:cs typeface="Tahoma" pitchFamily="34" charset="0"/>
              </a:rPr>
              <a:t>integral</a:t>
            </a:r>
            <a:r>
              <a:rPr lang="en-US" dirty="0">
                <a:solidFill>
                  <a:srgbClr val="002060"/>
                </a:solidFill>
                <a:cs typeface="Tahoma" pitchFamily="34" charset="0"/>
              </a:rPr>
              <a:t> in </a:t>
            </a:r>
            <a:r>
              <a:rPr lang="en-US" dirty="0" err="1">
                <a:solidFill>
                  <a:srgbClr val="002060"/>
                </a:solidFill>
                <a:cs typeface="Tahoma" pitchFamily="34" charset="0"/>
              </a:rPr>
              <a:t>uv</a:t>
            </a:r>
            <a:r>
              <a:rPr lang="en-US" dirty="0">
                <a:solidFill>
                  <a:srgbClr val="002060"/>
                </a:solidFill>
                <a:cs typeface="Tahoma" pitchFamily="34" charset="0"/>
              </a:rPr>
              <a:t>-plane.</a:t>
            </a:r>
          </a:p>
          <a:p>
            <a:pPr>
              <a:lnSpc>
                <a:spcPct val="150000"/>
              </a:lnSpc>
              <a:spcBef>
                <a:spcPts val="1200"/>
              </a:spcBef>
              <a:buClr>
                <a:srgbClr val="002060"/>
              </a:buClr>
              <a:buSzPct val="100000"/>
            </a:pPr>
            <a:r>
              <a:rPr lang="en-US" dirty="0">
                <a:solidFill>
                  <a:srgbClr val="FF0000"/>
                </a:solidFill>
                <a:cs typeface="Tahoma" pitchFamily="34" charset="0"/>
              </a:rPr>
              <a:t>Solve</a:t>
            </a:r>
            <a:r>
              <a:rPr lang="en-US" dirty="0">
                <a:solidFill>
                  <a:srgbClr val="002060"/>
                </a:solidFill>
                <a:cs typeface="Tahoma" pitchFamily="34" charset="0"/>
              </a:rPr>
              <a:t> Double Integral.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4"/>
              <p:cNvSpPr txBox="1">
                <a:spLocks/>
              </p:cNvSpPr>
              <p:nvPr/>
            </p:nvSpPr>
            <p:spPr>
              <a:xfrm>
                <a:off x="131180" y="4525778"/>
                <a:ext cx="5005596" cy="523220"/>
              </a:xfrm>
              <a:prstGeom prst="rect">
                <a:avLst/>
              </a:prstGeom>
              <a:effectLst/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buFont typeface="Wingdings 3" panose="05040102010807070707" pitchFamily="18" charset="2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i="0" dirty="0" smtClean="0">
                          <a:latin typeface="Cambria Math" panose="02040503050406030204" pitchFamily="18" charset="0"/>
                        </a:rPr>
                        <m:t>We</m:t>
                      </m:r>
                      <m:r>
                        <a:rPr lang="en-US" i="0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i="0" dirty="0" smtClean="0">
                          <a:latin typeface="Cambria Math" panose="02040503050406030204" pitchFamily="18" charset="0"/>
                        </a:rPr>
                        <m:t>have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i="0" dirty="0" smtClean="0">
                          <a:latin typeface="Cambria Math" panose="02040503050406030204" pitchFamily="18" charset="0"/>
                        </a:rPr>
                        <m:t>u</m:t>
                      </m:r>
                      <m:r>
                        <a:rPr lang="en-US" i="0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i="0" dirty="0" smtClean="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i="0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i="0" dirty="0" smtClean="0"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i="0" dirty="0" smtClean="0">
                          <a:latin typeface="Cambria Math" panose="02040503050406030204" pitchFamily="18" charset="0"/>
                        </a:rPr>
                        <m:t>   &amp;   </m:t>
                      </m:r>
                      <m:r>
                        <m:rPr>
                          <m:sty m:val="p"/>
                        </m:rPr>
                        <a:rPr lang="en-US" b="0" i="0" dirty="0" smtClean="0"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i="0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i="0" dirty="0" smtClean="0">
                          <a:latin typeface="Cambria Math" panose="02040503050406030204" pitchFamily="18" charset="0"/>
                        </a:rPr>
                        <m:t>uv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Content Placeholder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180" y="4525778"/>
                <a:ext cx="5005596" cy="523220"/>
              </a:xfrm>
              <a:prstGeom prst="rect">
                <a:avLst/>
              </a:prstGeom>
              <a:blipFill rotWithShape="0">
                <a:blip r:embed="rId44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ontent Placeholder 4"/>
              <p:cNvSpPr txBox="1">
                <a:spLocks/>
              </p:cNvSpPr>
              <p:nvPr/>
            </p:nvSpPr>
            <p:spPr>
              <a:xfrm>
                <a:off x="131180" y="5201237"/>
                <a:ext cx="4077750" cy="523220"/>
              </a:xfrm>
              <a:prstGeom prst="rect">
                <a:avLst/>
              </a:prstGeom>
              <a:effectLst/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i="0" spc="3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∴</m:t>
                    </m:r>
                    <m:r>
                      <m:rPr>
                        <m:sty m:val="p"/>
                      </m:rPr>
                      <a:rPr lang="en-US" i="0" spc="3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b="0" i="0" spc="3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pc="30" smtClean="0">
                        <a:latin typeface="Cambria Math" panose="02040503050406030204" pitchFamily="18" charset="0"/>
                      </a:rPr>
                      <m:t>u</m:t>
                    </m:r>
                    <m:r>
                      <a:rPr lang="en-US" b="0" i="0" spc="30" smtClean="0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US" b="0" i="0" spc="30" smtClean="0">
                        <a:latin typeface="Cambria Math" panose="02040503050406030204" pitchFamily="18" charset="0"/>
                      </a:rPr>
                      <m:t>uv</m:t>
                    </m:r>
                    <m:r>
                      <a:rPr lang="en-US" b="0" i="0" spc="30" smtClean="0">
                        <a:latin typeface="Cambria Math" panose="02040503050406030204" pitchFamily="18" charset="0"/>
                      </a:rPr>
                      <m:t>   &amp;   </m:t>
                    </m:r>
                    <m:r>
                      <m:rPr>
                        <m:sty m:val="p"/>
                      </m:rPr>
                      <a:rPr lang="en-US" b="0" i="0" spc="3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b="0" i="0" spc="3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pc="30" smtClean="0">
                        <a:latin typeface="Cambria Math" panose="02040503050406030204" pitchFamily="18" charset="0"/>
                      </a:rPr>
                      <m:t>uv</m:t>
                    </m:r>
                  </m:oMath>
                </a14:m>
                <a:r>
                  <a:rPr lang="en-US" dirty="0" smtClean="0"/>
                  <a:t>  </a:t>
                </a:r>
                <a:endParaRPr lang="en-US" dirty="0"/>
              </a:p>
            </p:txBody>
          </p:sp>
        </mc:Choice>
        <mc:Fallback xmlns="">
          <p:sp>
            <p:nvSpPr>
              <p:cNvPr id="16" name="Content Placeholder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180" y="5201237"/>
                <a:ext cx="4077750" cy="523220"/>
              </a:xfrm>
              <a:prstGeom prst="rect">
                <a:avLst/>
              </a:prstGeom>
              <a:blipFill rotWithShape="0">
                <a:blip r:embed="rId24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ontent Placeholder 4"/>
              <p:cNvSpPr txBox="1">
                <a:spLocks/>
              </p:cNvSpPr>
              <p:nvPr/>
            </p:nvSpPr>
            <p:spPr>
              <a:xfrm>
                <a:off x="6437851" y="1889827"/>
                <a:ext cx="3835702" cy="928075"/>
              </a:xfrm>
              <a:prstGeom prst="rect">
                <a:avLst/>
              </a:prstGeom>
              <a:effectLst/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pc="3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Now</m:t>
                      </m:r>
                      <m:r>
                        <a:rPr lang="en-US" b="0" i="0" spc="3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pc="3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J</m:t>
                      </m:r>
                      <m:r>
                        <a:rPr lang="en-US" i="0" spc="3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i="1" spc="3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0" spc="3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pc="3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0" i="0" spc="3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r>
                                  <m:rPr>
                                    <m:sty m:val="p"/>
                                  </m:rPr>
                                  <a:rPr lang="en-US" b="0" i="0" spc="3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v</m:t>
                                </m:r>
                              </m:e>
                              <m:e>
                                <m:r>
                                  <a:rPr lang="en-US" b="0" i="0" spc="3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m:rPr>
                                    <m:sty m:val="p"/>
                                  </m:rPr>
                                  <a:rPr lang="en-US" b="0" i="0" spc="3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u</m:t>
                                </m: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b="0" i="1" spc="3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b="0" i="0" spc="3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e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pc="3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v</m:t>
                                    </m:r>
                                  </m:e>
                                </m:eqArr>
                              </m:e>
                              <m:e>
                                <m:eqArr>
                                  <m:eqArrPr>
                                    <m:ctrlPr>
                                      <a:rPr lang="en-US" b="0" i="1" spc="3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b="0" i="0" spc="3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e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pc="3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u</m:t>
                                    </m:r>
                                  </m:e>
                                </m:eqArr>
                              </m:e>
                            </m:mr>
                          </m:m>
                          <m:r>
                            <a:rPr lang="en-US" b="0" i="0" spc="30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Content Placeholder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7851" y="1889827"/>
                <a:ext cx="3835702" cy="928075"/>
              </a:xfrm>
              <a:prstGeom prst="rect">
                <a:avLst/>
              </a:prstGeom>
              <a:blipFill rotWithShape="0">
                <a:blip r:embed="rId45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ontent Placeholder 4"/>
              <p:cNvSpPr txBox="1">
                <a:spLocks/>
              </p:cNvSpPr>
              <p:nvPr/>
            </p:nvSpPr>
            <p:spPr>
              <a:xfrm>
                <a:off x="6437851" y="863440"/>
                <a:ext cx="3252996" cy="810286"/>
              </a:xfrm>
              <a:prstGeom prst="rect">
                <a:avLst/>
              </a:prstGeom>
              <a:effectLst/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pc="3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Now</m:t>
                      </m:r>
                      <m:r>
                        <a:rPr lang="en-US" b="0" i="0" spc="3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pc="30">
                          <a:latin typeface="Cambria Math" panose="02040503050406030204" pitchFamily="18" charset="0"/>
                        </a:rPr>
                        <m:t>J</m:t>
                      </m:r>
                      <m:r>
                        <a:rPr lang="en-US" spc="3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i="1" spc="3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pc="3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pc="3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 spc="3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pc="30"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pc="30">
                                        <a:latin typeface="Cambria Math" panose="02040503050406030204" pitchFamily="18" charset="0"/>
                                      </a:rPr>
                                      <m:t>u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 spc="3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pc="30"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pc="30">
                                        <a:latin typeface="Cambria Math" panose="02040503050406030204" pitchFamily="18" charset="0"/>
                                      </a:rPr>
                                      <m:t>v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 spc="3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pc="30">
                                        <a:latin typeface="Cambria Math" panose="02040503050406030204" pitchFamily="18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pc="30">
                                        <a:latin typeface="Cambria Math" panose="02040503050406030204" pitchFamily="18" charset="0"/>
                                      </a:rPr>
                                      <m:t>u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 spc="3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pc="30">
                                        <a:latin typeface="Cambria Math" panose="02040503050406030204" pitchFamily="18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b="0" i="0" spc="30" smtClean="0">
                                        <a:latin typeface="Cambria Math" panose="02040503050406030204" pitchFamily="18" charset="0"/>
                                      </a:rPr>
                                      <m:t>v</m:t>
                                    </m:r>
                                  </m:sub>
                                </m:sSub>
                              </m:e>
                            </m:mr>
                          </m:m>
                          <m:r>
                            <a:rPr lang="en-US" b="0" i="1" spc="30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Content Placeholder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7851" y="863440"/>
                <a:ext cx="3252996" cy="810286"/>
              </a:xfrm>
              <a:prstGeom prst="rect">
                <a:avLst/>
              </a:prstGeom>
              <a:blipFill rotWithShape="0">
                <a:blip r:embed="rId46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ontent Placeholder 4"/>
              <p:cNvSpPr txBox="1">
                <a:spLocks/>
              </p:cNvSpPr>
              <p:nvPr/>
            </p:nvSpPr>
            <p:spPr>
              <a:xfrm>
                <a:off x="8007870" y="1839412"/>
                <a:ext cx="1020785" cy="523220"/>
              </a:xfrm>
              <a:prstGeom prst="rect">
                <a:avLst/>
              </a:prstGeom>
              <a:effectLst/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pc="30">
                          <a:latin typeface="Cambria Math" panose="02040503050406030204" pitchFamily="18" charset="0"/>
                        </a:rPr>
                        <m:t>1−</m:t>
                      </m:r>
                      <m:r>
                        <m:rPr>
                          <m:sty m:val="p"/>
                        </m:rPr>
                        <a:rPr lang="en-US" spc="30">
                          <a:latin typeface="Cambria Math" panose="02040503050406030204" pitchFamily="18" charset="0"/>
                        </a:rPr>
                        <m:t>v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Content Placeholder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7870" y="1839412"/>
                <a:ext cx="1020785" cy="523220"/>
              </a:xfrm>
              <a:prstGeom prst="rect">
                <a:avLst/>
              </a:prstGeom>
              <a:blipFill rotWithShape="0">
                <a:blip r:embed="rId27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ontent Placeholder 4"/>
              <p:cNvSpPr txBox="1">
                <a:spLocks/>
              </p:cNvSpPr>
              <p:nvPr/>
            </p:nvSpPr>
            <p:spPr>
              <a:xfrm>
                <a:off x="9165365" y="1839412"/>
                <a:ext cx="765290" cy="523220"/>
              </a:xfrm>
              <a:prstGeom prst="rect">
                <a:avLst/>
              </a:prstGeom>
              <a:effectLst/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pc="30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spc="30">
                          <a:latin typeface="Cambria Math" panose="02040503050406030204" pitchFamily="18" charset="0"/>
                        </a:rPr>
                        <m:t>u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Content Placeholder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5365" y="1839412"/>
                <a:ext cx="765290" cy="523220"/>
              </a:xfrm>
              <a:prstGeom prst="rect">
                <a:avLst/>
              </a:prstGeom>
              <a:blipFill rotWithShape="0">
                <a:blip r:embed="rId28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Content Placeholder 4"/>
              <p:cNvSpPr txBox="1">
                <a:spLocks/>
              </p:cNvSpPr>
              <p:nvPr/>
            </p:nvSpPr>
            <p:spPr>
              <a:xfrm>
                <a:off x="8318497" y="2376079"/>
                <a:ext cx="318847" cy="523220"/>
              </a:xfrm>
              <a:prstGeom prst="rect">
                <a:avLst/>
              </a:prstGeom>
              <a:effectLst/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v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Content Placeholder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8497" y="2376079"/>
                <a:ext cx="318847" cy="523220"/>
              </a:xfrm>
              <a:prstGeom prst="rect">
                <a:avLst/>
              </a:prstGeom>
              <a:blipFill rotWithShape="0">
                <a:blip r:embed="rId29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ontent Placeholder 4"/>
              <p:cNvSpPr txBox="1">
                <a:spLocks/>
              </p:cNvSpPr>
              <p:nvPr/>
            </p:nvSpPr>
            <p:spPr>
              <a:xfrm>
                <a:off x="9305962" y="2376079"/>
                <a:ext cx="402220" cy="523220"/>
              </a:xfrm>
              <a:prstGeom prst="rect">
                <a:avLst/>
              </a:prstGeom>
              <a:effectLst/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i="0" spc="3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u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Content Placeholder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5962" y="2376079"/>
                <a:ext cx="402220" cy="523220"/>
              </a:xfrm>
              <a:prstGeom prst="rect">
                <a:avLst/>
              </a:prstGeom>
              <a:blipFill rotWithShape="0">
                <a:blip r:embed="rId30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Freeform 17">
            <a:extLst>
              <a:ext uri="{FF2B5EF4-FFF2-40B4-BE49-F238E27FC236}">
                <a16:creationId xmlns:a16="http://schemas.microsoft.com/office/drawing/2014/main" xmlns="" id="{5E9DA42E-B221-4BBE-B651-F7171591BCD7}"/>
              </a:ext>
            </a:extLst>
          </p:cNvPr>
          <p:cNvSpPr>
            <a:spLocks/>
          </p:cNvSpPr>
          <p:nvPr/>
        </p:nvSpPr>
        <p:spPr bwMode="auto">
          <a:xfrm>
            <a:off x="6763458" y="3885710"/>
            <a:ext cx="914400" cy="36576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8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Content Placeholder 4"/>
              <p:cNvSpPr txBox="1">
                <a:spLocks/>
              </p:cNvSpPr>
              <p:nvPr/>
            </p:nvSpPr>
            <p:spPr>
              <a:xfrm>
                <a:off x="6437851" y="3037549"/>
                <a:ext cx="3674338" cy="523220"/>
              </a:xfrm>
              <a:prstGeom prst="rect">
                <a:avLst/>
              </a:prstGeom>
              <a:effectLst/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pc="3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Now</m:t>
                      </m:r>
                      <m:r>
                        <a:rPr lang="en-US" spc="3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pc="3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J</m:t>
                      </m:r>
                      <m:r>
                        <a:rPr lang="en-US" spc="3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i="0" spc="30" smtClean="0">
                          <a:latin typeface="Cambria Math" panose="02040503050406030204" pitchFamily="18" charset="0"/>
                        </a:rPr>
                        <m:t>u</m:t>
                      </m:r>
                      <m:r>
                        <a:rPr lang="en-US" b="0" i="0" spc="3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b="0" i="0" spc="30" smtClean="0">
                          <a:latin typeface="Cambria Math" panose="02040503050406030204" pitchFamily="18" charset="0"/>
                        </a:rPr>
                        <m:t>uv</m:t>
                      </m:r>
                      <m:r>
                        <a:rPr lang="en-US" b="0" i="0" spc="3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b="0" i="0" spc="30" smtClean="0">
                          <a:latin typeface="Cambria Math" panose="02040503050406030204" pitchFamily="18" charset="0"/>
                        </a:rPr>
                        <m:t>uv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Content Placeholder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7851" y="3037549"/>
                <a:ext cx="3674338" cy="523220"/>
              </a:xfrm>
              <a:prstGeom prst="rect">
                <a:avLst/>
              </a:prstGeom>
              <a:blipFill rotWithShape="0">
                <a:blip r:embed="rId31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Content Placeholder 4"/>
              <p:cNvSpPr txBox="1">
                <a:spLocks/>
              </p:cNvSpPr>
              <p:nvPr/>
            </p:nvSpPr>
            <p:spPr>
              <a:xfrm>
                <a:off x="6437851" y="3780416"/>
                <a:ext cx="1396551" cy="523220"/>
              </a:xfrm>
              <a:prstGeom prst="rect">
                <a:avLst/>
              </a:prstGeom>
              <a:ln>
                <a:noFill/>
              </a:ln>
              <a:effectLst/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spc="3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r>
                        <m:rPr>
                          <m:sty m:val="p"/>
                        </m:rPr>
                        <a:rPr lang="en-US" spc="3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J</m:t>
                      </m:r>
                      <m:r>
                        <a:rPr lang="en-US" i="0" spc="3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i="0" spc="3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u</m:t>
                      </m:r>
                    </m:oMath>
                  </m:oMathPara>
                </a14:m>
                <a:endParaRPr lang="en-US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4" name="Content Placeholder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7851" y="3780416"/>
                <a:ext cx="1396551" cy="523220"/>
              </a:xfrm>
              <a:prstGeom prst="rect">
                <a:avLst/>
              </a:prstGeom>
              <a:blipFill rotWithShape="0">
                <a:blip r:embed="rId37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Freeform 17">
            <a:extLst>
              <a:ext uri="{FF2B5EF4-FFF2-40B4-BE49-F238E27FC236}">
                <a16:creationId xmlns="" xmlns:a16="http://schemas.microsoft.com/office/drawing/2014/main" id="{5E9DA42E-B221-4BBE-B651-F7171591BCD7}"/>
              </a:ext>
            </a:extLst>
          </p:cNvPr>
          <p:cNvSpPr>
            <a:spLocks/>
          </p:cNvSpPr>
          <p:nvPr/>
        </p:nvSpPr>
        <p:spPr bwMode="auto">
          <a:xfrm>
            <a:off x="6047214" y="731659"/>
            <a:ext cx="91440" cy="5852160"/>
          </a:xfrm>
          <a:prstGeom prst="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46" name="Freeform 17">
            <a:extLst>
              <a:ext uri="{FF2B5EF4-FFF2-40B4-BE49-F238E27FC236}">
                <a16:creationId xmlns:a16="http://schemas.microsoft.com/office/drawing/2014/main" xmlns="" id="{5E9DA42E-B221-4BBE-B651-F7171591BCD7}"/>
              </a:ext>
            </a:extLst>
          </p:cNvPr>
          <p:cNvSpPr>
            <a:spLocks/>
          </p:cNvSpPr>
          <p:nvPr/>
        </p:nvSpPr>
        <p:spPr bwMode="auto">
          <a:xfrm>
            <a:off x="6825836" y="5748144"/>
            <a:ext cx="1005840" cy="36576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44" name="Freeform 17">
            <a:extLst>
              <a:ext uri="{FF2B5EF4-FFF2-40B4-BE49-F238E27FC236}">
                <a16:creationId xmlns:a16="http://schemas.microsoft.com/office/drawing/2014/main" xmlns="" id="{5E9DA42E-B221-4BBE-B651-F7171591BCD7}"/>
              </a:ext>
            </a:extLst>
          </p:cNvPr>
          <p:cNvSpPr>
            <a:spLocks/>
          </p:cNvSpPr>
          <p:nvPr/>
        </p:nvSpPr>
        <p:spPr bwMode="auto">
          <a:xfrm>
            <a:off x="9690847" y="5748144"/>
            <a:ext cx="457200" cy="36576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8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Content Placeholder 4"/>
              <p:cNvSpPr txBox="1">
                <a:spLocks/>
              </p:cNvSpPr>
              <p:nvPr/>
            </p:nvSpPr>
            <p:spPr>
              <a:xfrm>
                <a:off x="6437851" y="4523283"/>
                <a:ext cx="5355220" cy="745076"/>
              </a:xfrm>
              <a:prstGeom prst="rect">
                <a:avLst/>
              </a:prstGeom>
              <a:effectLst/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pc="3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Now</m:t>
                      </m:r>
                      <m:r>
                        <a:rPr lang="en-US" b="0" i="0" spc="3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i="0" spc="3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  <m:d>
                        <m:dPr>
                          <m:ctrlPr>
                            <a:rPr lang="en-US" b="0" i="1" spc="3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pc="3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US" b="0" i="0" spc="3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b="0" i="0" spc="3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</m:d>
                      <m:r>
                        <a:rPr lang="en-US" b="0" i="0" spc="3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p>
                          <m:d>
                            <m:dPr>
                              <m:ctrlPr>
                                <a:rPr lang="en-US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y</m:t>
                                  </m:r>
                                </m:num>
                                <m:den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y</m:t>
                                  </m:r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den>
                              </m:f>
                            </m:e>
                          </m:d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Content Placeholder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7851" y="4523283"/>
                <a:ext cx="5355220" cy="745076"/>
              </a:xfrm>
              <a:prstGeom prst="rect">
                <a:avLst/>
              </a:prstGeom>
              <a:blipFill rotWithShape="0">
                <a:blip r:embed="rId33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Content Placeholder 4"/>
              <p:cNvSpPr txBox="1">
                <a:spLocks/>
              </p:cNvSpPr>
              <p:nvPr/>
            </p:nvSpPr>
            <p:spPr>
              <a:xfrm>
                <a:off x="6437850" y="5485808"/>
                <a:ext cx="2743200" cy="698974"/>
              </a:xfrm>
              <a:prstGeom prst="rect">
                <a:avLst/>
              </a:prstGeom>
              <a:ln>
                <a:noFill/>
              </a:ln>
              <a:effectLst/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pc="3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r>
                        <m:rPr>
                          <m:sty m:val="p"/>
                        </m:rPr>
                        <a:rPr lang="en-US" b="0" i="0" spc="3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b="0" i="1" spc="3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pc="3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u</m:t>
                          </m:r>
                          <m:r>
                            <a:rPr lang="en-US" b="0" i="0" spc="3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b="0" i="0" spc="3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</m:d>
                      <m:r>
                        <a:rPr lang="en-US" b="0" i="0" spc="3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p>
                          <m:d>
                            <m:dPr>
                              <m:ctrlPr>
                                <a:rPr lang="en-US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uv</m:t>
                                  </m:r>
                                </m:num>
                                <m:den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u</m:t>
                                  </m:r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den>
                              </m:f>
                            </m:e>
                          </m:d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Content Placeholder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7850" y="5485808"/>
                <a:ext cx="2743200" cy="698974"/>
              </a:xfrm>
              <a:prstGeom prst="rect">
                <a:avLst/>
              </a:prstGeom>
              <a:blipFill rotWithShape="0">
                <a:blip r:embed="rId41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Content Placeholder 4"/>
              <p:cNvSpPr txBox="1">
                <a:spLocks/>
              </p:cNvSpPr>
              <p:nvPr/>
            </p:nvSpPr>
            <p:spPr>
              <a:xfrm>
                <a:off x="9305962" y="5669826"/>
                <a:ext cx="890345" cy="523220"/>
              </a:xfrm>
              <a:prstGeom prst="rect">
                <a:avLst/>
              </a:prstGeom>
              <a:ln>
                <a:noFill/>
              </a:ln>
              <a:effectLst/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pc="3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v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Content Placeholder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5962" y="5669826"/>
                <a:ext cx="890345" cy="523220"/>
              </a:xfrm>
              <a:prstGeom prst="rect">
                <a:avLst/>
              </a:prstGeom>
              <a:blipFill rotWithShape="0">
                <a:blip r:embed="rId42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08673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0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10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10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1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10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10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10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000"/>
                            </p:stCondLst>
                            <p:childTnLst>
                              <p:par>
                                <p:cTn id="6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1000"/>
                                        <p:tgtEl>
                                          <p:spTgt spid="4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10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10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10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000"/>
                            </p:stCondLst>
                            <p:childTnLst>
                              <p:par>
                                <p:cTn id="8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1000"/>
                                        <p:tgtEl>
                                          <p:spTgt spid="4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2000"/>
                            </p:stCondLst>
                            <p:childTnLst>
                              <p:par>
                                <p:cTn id="8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1000"/>
                                        <p:tgtEl>
                                          <p:spTgt spid="4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2" grpId="0" animBg="1"/>
      <p:bldP spid="14" grpId="0" build="p"/>
      <p:bldP spid="16" grpId="0" build="p"/>
      <p:bldP spid="19" grpId="0" build="p"/>
      <p:bldP spid="18" grpId="0" build="p"/>
      <p:bldP spid="20" grpId="0" build="p"/>
      <p:bldP spid="21" grpId="0" build="p"/>
      <p:bldP spid="22" grpId="0" build="p"/>
      <p:bldP spid="23" grpId="0" build="p"/>
      <p:bldP spid="43" grpId="0" build="p" animBg="1"/>
      <p:bldP spid="24" grpId="0" build="p"/>
      <p:bldP spid="34" grpId="0" uiExpand="1" build="p"/>
      <p:bldP spid="46" grpId="0" build="p" animBg="1"/>
      <p:bldP spid="44" grpId="0" build="p" animBg="1"/>
      <p:bldP spid="39" grpId="0" build="p"/>
      <p:bldP spid="40" grpId="0" uiExpand="1" build="p"/>
      <p:bldP spid="42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 smtClean="0"/>
                  <a:t>Method 13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 smtClean="0"/>
                  <a:t> Example – 2(</a:t>
                </a:r>
                <a:r>
                  <a:rPr lang="en-US" b="0" dirty="0" smtClean="0">
                    <a:solidFill>
                      <a:srgbClr val="FF0000"/>
                    </a:solidFill>
                  </a:rPr>
                  <a:t>continue</a:t>
                </a:r>
                <a:r>
                  <a:rPr lang="en-US" dirty="0" smtClean="0"/>
                  <a:t>)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4"/>
              <p:cNvSpPr txBox="1">
                <a:spLocks/>
              </p:cNvSpPr>
              <p:nvPr/>
            </p:nvSpPr>
            <p:spPr>
              <a:xfrm>
                <a:off x="131180" y="863440"/>
                <a:ext cx="5005596" cy="523220"/>
              </a:xfrm>
              <a:prstGeom prst="rect">
                <a:avLst/>
              </a:prstGeom>
              <a:effectLst/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buFont typeface="Wingdings 3" panose="05040102010807070707" pitchFamily="18" charset="2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i="0" dirty="0" smtClean="0">
                          <a:latin typeface="Cambria Math" panose="02040503050406030204" pitchFamily="18" charset="0"/>
                        </a:rPr>
                        <m:t>F</m:t>
                      </m:r>
                      <m:r>
                        <m:rPr>
                          <m:sty m:val="p"/>
                        </m:rPr>
                        <a:rPr lang="en-US" b="0" i="0" dirty="0" smtClean="0">
                          <a:latin typeface="Cambria Math" panose="02040503050406030204" pitchFamily="18" charset="0"/>
                        </a:rPr>
                        <m:t>rom</m:t>
                      </m:r>
                      <m:r>
                        <a:rPr lang="en-US" b="0" i="0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dirty="0" smtClean="0">
                          <a:latin typeface="Cambria Math" panose="02040503050406030204" pitchFamily="18" charset="0"/>
                        </a:rPr>
                        <m:t>the</m:t>
                      </m:r>
                      <m:r>
                        <a:rPr lang="en-US" b="0" i="0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dirty="0" smtClean="0">
                          <a:latin typeface="Cambria Math" panose="02040503050406030204" pitchFamily="18" charset="0"/>
                        </a:rPr>
                        <m:t>limits</m:t>
                      </m:r>
                      <m:r>
                        <a:rPr lang="en-US" b="0" i="0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dirty="0" smtClean="0">
                          <a:latin typeface="Cambria Math" panose="02040503050406030204" pitchFamily="18" charset="0"/>
                        </a:rPr>
                        <m:t>of</m:t>
                      </m:r>
                      <m:r>
                        <a:rPr lang="en-US" b="0" i="0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dirty="0" smtClean="0">
                          <a:latin typeface="Cambria Math" panose="02040503050406030204" pitchFamily="18" charset="0"/>
                        </a:rPr>
                        <m:t>integration</m:t>
                      </m:r>
                      <m:r>
                        <a:rPr lang="en-US" b="0" i="0" dirty="0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dirty="0" smtClean="0"/>
              </a:p>
            </p:txBody>
          </p:sp>
        </mc:Choice>
        <mc:Fallback xmlns="">
          <p:sp>
            <p:nvSpPr>
              <p:cNvPr id="14" name="Content Placeholder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180" y="863440"/>
                <a:ext cx="5005596" cy="523220"/>
              </a:xfrm>
              <a:prstGeom prst="rect">
                <a:avLst/>
              </a:prstGeom>
              <a:blipFill rotWithShape="0">
                <a:blip r:embed="rId30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ontent Placeholder 4"/>
              <p:cNvSpPr txBox="1">
                <a:spLocks/>
              </p:cNvSpPr>
              <p:nvPr/>
            </p:nvSpPr>
            <p:spPr>
              <a:xfrm>
                <a:off x="131180" y="1538899"/>
                <a:ext cx="1119396" cy="523220"/>
              </a:xfrm>
              <a:prstGeom prst="rect">
                <a:avLst/>
              </a:prstGeom>
              <a:effectLst/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i="0" spc="3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y</m:t>
                      </m:r>
                      <m:r>
                        <a:rPr lang="en-US" b="0" i="0" spc="3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Content Placeholder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180" y="1538899"/>
                <a:ext cx="1119396" cy="523220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Freeform 17">
            <a:extLst>
              <a:ext uri="{FF2B5EF4-FFF2-40B4-BE49-F238E27FC236}">
                <a16:creationId xmlns:a16="http://schemas.microsoft.com/office/drawing/2014/main" xmlns="" id="{5E9DA42E-B221-4BBE-B651-F7171591BCD7}"/>
              </a:ext>
            </a:extLst>
          </p:cNvPr>
          <p:cNvSpPr>
            <a:spLocks/>
          </p:cNvSpPr>
          <p:nvPr/>
        </p:nvSpPr>
        <p:spPr bwMode="auto">
          <a:xfrm>
            <a:off x="2247258" y="2307602"/>
            <a:ext cx="914400" cy="36576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36" name="Freeform 17">
            <a:extLst>
              <a:ext uri="{FF2B5EF4-FFF2-40B4-BE49-F238E27FC236}">
                <a16:creationId xmlns="" xmlns:a16="http://schemas.microsoft.com/office/drawing/2014/main" id="{5E9DA42E-B221-4BBE-B651-F7171591BCD7}"/>
              </a:ext>
            </a:extLst>
          </p:cNvPr>
          <p:cNvSpPr>
            <a:spLocks/>
          </p:cNvSpPr>
          <p:nvPr/>
        </p:nvSpPr>
        <p:spPr bwMode="auto">
          <a:xfrm>
            <a:off x="6047214" y="731659"/>
            <a:ext cx="91440" cy="5852160"/>
          </a:xfrm>
          <a:prstGeom prst="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43" name="Freeform 17">
            <a:extLst>
              <a:ext uri="{FF2B5EF4-FFF2-40B4-BE49-F238E27FC236}">
                <a16:creationId xmlns:a16="http://schemas.microsoft.com/office/drawing/2014/main" xmlns="" id="{5E9DA42E-B221-4BBE-B651-F7171591BCD7}"/>
              </a:ext>
            </a:extLst>
          </p:cNvPr>
          <p:cNvSpPr>
            <a:spLocks/>
          </p:cNvSpPr>
          <p:nvPr/>
        </p:nvSpPr>
        <p:spPr bwMode="auto">
          <a:xfrm>
            <a:off x="3926541" y="2307602"/>
            <a:ext cx="914400" cy="36576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8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9639955" y="731659"/>
                <a:ext cx="2552045" cy="120456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ctrlPr>
                            <a:rPr lang="en-US" sz="24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r>
                            <a:rPr lang="en-US" sz="24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nary>
                            <m:naryPr>
                              <m:limLoc m:val="undOvr"/>
                              <m:ctrlPr>
                                <a:rPr lang="en-US" sz="2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4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sz="24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e</m:t>
                                  </m:r>
                                </m:e>
                                <m:sup>
                                  <m:f>
                                    <m:fPr>
                                      <m:ctrlPr>
                                        <a:rPr lang="en-US" sz="24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m:rPr>
                                          <m:sty m:val="p"/>
                                        </m:rPr>
                                        <a:rPr lang="en-US" sz="24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y</m:t>
                                      </m:r>
                                    </m:num>
                                    <m:den>
                                      <m:r>
                                        <a:rPr lang="en-US" sz="24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sz="24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  <m:r>
                                        <a:rPr lang="en-US" sz="24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sz="24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y</m:t>
                                      </m:r>
                                      <m:r>
                                        <a:rPr lang="en-US" sz="24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den>
                                  </m:f>
                                </m:sup>
                              </m:sSup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dy</m:t>
                              </m:r>
                              <m:r>
                                <a:rPr lang="en-US" sz="24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dx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sz="24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9955" y="731659"/>
                <a:ext cx="2552045" cy="1204561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ontent Placeholder 4"/>
              <p:cNvSpPr txBox="1">
                <a:spLocks/>
              </p:cNvSpPr>
              <p:nvPr/>
            </p:nvSpPr>
            <p:spPr>
              <a:xfrm>
                <a:off x="1777099" y="1538899"/>
                <a:ext cx="1672371" cy="523220"/>
              </a:xfrm>
              <a:prstGeom prst="rect">
                <a:avLst/>
              </a:prstGeom>
              <a:effectLst/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0" spc="3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r>
                        <m:rPr>
                          <m:sty m:val="p"/>
                        </m:rPr>
                        <a:rPr lang="en-US" b="0" i="0" spc="3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uv</m:t>
                      </m:r>
                      <m:r>
                        <a:rPr lang="en-US" b="0" i="0" spc="3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Content Placeholder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7099" y="1538899"/>
                <a:ext cx="1672371" cy="523220"/>
              </a:xfrm>
              <a:prstGeom prst="rect">
                <a:avLst/>
              </a:prstGeom>
              <a:blipFill rotWithShape="0">
                <a:blip r:embed="rId17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Freeform 17">
            <a:extLst>
              <a:ext uri="{FF2B5EF4-FFF2-40B4-BE49-F238E27FC236}">
                <a16:creationId xmlns:a16="http://schemas.microsoft.com/office/drawing/2014/main" xmlns="" id="{5E9DA42E-B221-4BBE-B651-F7171591BCD7}"/>
              </a:ext>
            </a:extLst>
          </p:cNvPr>
          <p:cNvSpPr>
            <a:spLocks/>
          </p:cNvSpPr>
          <p:nvPr/>
        </p:nvSpPr>
        <p:spPr bwMode="auto">
          <a:xfrm>
            <a:off x="2247258" y="3647739"/>
            <a:ext cx="914400" cy="36576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8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Content Placeholder 4"/>
              <p:cNvSpPr txBox="1">
                <a:spLocks/>
              </p:cNvSpPr>
              <p:nvPr/>
            </p:nvSpPr>
            <p:spPr>
              <a:xfrm>
                <a:off x="1777099" y="2214358"/>
                <a:ext cx="3200400" cy="523220"/>
              </a:xfrm>
              <a:prstGeom prst="rect">
                <a:avLst/>
              </a:prstGeom>
              <a:ln>
                <a:noFill/>
              </a:ln>
              <a:effectLst/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0" spc="3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r>
                        <m:rPr>
                          <m:sty m:val="p"/>
                        </m:rPr>
                        <a:rPr lang="en-US" b="0" i="0" spc="3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u</m:t>
                      </m:r>
                      <m:r>
                        <a:rPr lang="en-US" b="0" i="0" spc="3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   </m:t>
                      </m:r>
                      <m:r>
                        <m:rPr>
                          <m:sty m:val="p"/>
                        </m:rPr>
                        <a:rPr lang="en-US" b="0" i="0" spc="3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or</m:t>
                      </m:r>
                      <m:r>
                        <a:rPr lang="en-US" b="0" i="0" spc="3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</m:t>
                      </m:r>
                      <m:r>
                        <m:rPr>
                          <m:sty m:val="p"/>
                        </m:rPr>
                        <a:rPr lang="en-US" spc="3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v</m:t>
                      </m:r>
                      <m:r>
                        <a:rPr lang="en-US" spc="3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Content Placeholder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7099" y="2214358"/>
                <a:ext cx="3200400" cy="523220"/>
              </a:xfrm>
              <a:prstGeom prst="rect">
                <a:avLst/>
              </a:prstGeom>
              <a:blipFill rotWithShape="0">
                <a:blip r:embed="rId31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Content Placeholder 4"/>
              <p:cNvSpPr txBox="1">
                <a:spLocks/>
              </p:cNvSpPr>
              <p:nvPr/>
            </p:nvSpPr>
            <p:spPr>
              <a:xfrm>
                <a:off x="131179" y="2889817"/>
                <a:ext cx="1645920" cy="523220"/>
              </a:xfrm>
              <a:prstGeom prst="rect">
                <a:avLst/>
              </a:prstGeom>
              <a:effectLst/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i="0" spc="3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y</m:t>
                      </m:r>
                      <m:r>
                        <a:rPr lang="en-US" b="0" i="0" spc="3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r>
                        <m:rPr>
                          <m:sty m:val="p"/>
                        </m:rPr>
                        <a:rPr lang="en-US" b="0" i="0" spc="3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x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Content Placeholder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179" y="2889817"/>
                <a:ext cx="1645920" cy="523220"/>
              </a:xfrm>
              <a:prstGeom prst="rect">
                <a:avLst/>
              </a:prstGeom>
              <a:blipFill rotWithShape="0">
                <a:blip r:embed="rId19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Content Placeholder 4"/>
              <p:cNvSpPr txBox="1">
                <a:spLocks/>
              </p:cNvSpPr>
              <p:nvPr/>
            </p:nvSpPr>
            <p:spPr>
              <a:xfrm>
                <a:off x="1777099" y="2889817"/>
                <a:ext cx="2149442" cy="523220"/>
              </a:xfrm>
              <a:prstGeom prst="rect">
                <a:avLst/>
              </a:prstGeom>
              <a:effectLst/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0" spc="3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r>
                        <m:rPr>
                          <m:sty m:val="p"/>
                        </m:rPr>
                        <a:rPr lang="en-US" b="0" i="0" spc="3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x</m:t>
                      </m:r>
                      <m:r>
                        <a:rPr lang="en-US" b="0" i="0" spc="3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b="0" i="0" spc="3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y</m:t>
                      </m:r>
                      <m:r>
                        <a:rPr lang="en-US" b="0" i="0" spc="3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Content Placeholder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7099" y="2889817"/>
                <a:ext cx="2149442" cy="523220"/>
              </a:xfrm>
              <a:prstGeom prst="rect">
                <a:avLst/>
              </a:prstGeom>
              <a:blipFill rotWithShape="0">
                <a:blip r:embed="rId20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ontent Placeholder 4"/>
              <p:cNvSpPr txBox="1">
                <a:spLocks/>
              </p:cNvSpPr>
              <p:nvPr/>
            </p:nvSpPr>
            <p:spPr>
              <a:xfrm>
                <a:off x="1777099" y="3565276"/>
                <a:ext cx="1463040" cy="523220"/>
              </a:xfrm>
              <a:prstGeom prst="rect">
                <a:avLst/>
              </a:prstGeom>
              <a:ln>
                <a:noFill/>
              </a:ln>
              <a:effectLst/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0" spc="3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r>
                        <m:rPr>
                          <m:sty m:val="p"/>
                        </m:rPr>
                        <a:rPr lang="en-US" b="0" i="0" spc="3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u</m:t>
                      </m:r>
                      <m:r>
                        <a:rPr lang="en-US" b="0" i="0" spc="3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Content Placeholder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7099" y="3565276"/>
                <a:ext cx="1463040" cy="523220"/>
              </a:xfrm>
              <a:prstGeom prst="rect">
                <a:avLst/>
              </a:prstGeom>
              <a:blipFill rotWithShape="0">
                <a:blip r:embed="rId21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Freeform 17">
            <a:extLst>
              <a:ext uri="{FF2B5EF4-FFF2-40B4-BE49-F238E27FC236}">
                <a16:creationId xmlns:a16="http://schemas.microsoft.com/office/drawing/2014/main" xmlns="" id="{5E9DA42E-B221-4BBE-B651-F7171591BCD7}"/>
              </a:ext>
            </a:extLst>
          </p:cNvPr>
          <p:cNvSpPr>
            <a:spLocks/>
          </p:cNvSpPr>
          <p:nvPr/>
        </p:nvSpPr>
        <p:spPr bwMode="auto">
          <a:xfrm>
            <a:off x="3927762" y="5670383"/>
            <a:ext cx="914400" cy="36576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8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Content Placeholder 4"/>
              <p:cNvSpPr txBox="1">
                <a:spLocks/>
              </p:cNvSpPr>
              <p:nvPr/>
            </p:nvSpPr>
            <p:spPr>
              <a:xfrm>
                <a:off x="131179" y="4240735"/>
                <a:ext cx="1119397" cy="523220"/>
              </a:xfrm>
              <a:prstGeom prst="rect">
                <a:avLst/>
              </a:prstGeom>
              <a:effectLst/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pc="3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x</m:t>
                      </m:r>
                      <m:r>
                        <a:rPr lang="en-US" b="0" i="0" spc="3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Content Placeholder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179" y="4240735"/>
                <a:ext cx="1119397" cy="523220"/>
              </a:xfrm>
              <a:prstGeom prst="rect">
                <a:avLst/>
              </a:prstGeom>
              <a:blipFill rotWithShape="0">
                <a:blip r:embed="rId22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Content Placeholder 4"/>
              <p:cNvSpPr txBox="1">
                <a:spLocks/>
              </p:cNvSpPr>
              <p:nvPr/>
            </p:nvSpPr>
            <p:spPr>
              <a:xfrm>
                <a:off x="1777099" y="4240735"/>
                <a:ext cx="3010054" cy="523220"/>
              </a:xfrm>
              <a:prstGeom prst="rect">
                <a:avLst/>
              </a:prstGeom>
              <a:effectLst/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0" spc="3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r>
                        <m:rPr>
                          <m:sty m:val="p"/>
                        </m:rPr>
                        <a:rPr lang="en-US" b="0" i="0" spc="3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u</m:t>
                      </m:r>
                      <m:r>
                        <a:rPr lang="en-US" b="0" i="0" spc="3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b="0" i="0" spc="3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uv</m:t>
                      </m:r>
                      <m:r>
                        <a:rPr lang="en-US" b="0" i="0" spc="3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Content Placeholder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7099" y="4240735"/>
                <a:ext cx="3010054" cy="523220"/>
              </a:xfrm>
              <a:prstGeom prst="rect">
                <a:avLst/>
              </a:prstGeom>
              <a:blipFill rotWithShape="0">
                <a:blip r:embed="rId23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Content Placeholder 4"/>
              <p:cNvSpPr txBox="1">
                <a:spLocks/>
              </p:cNvSpPr>
              <p:nvPr/>
            </p:nvSpPr>
            <p:spPr>
              <a:xfrm>
                <a:off x="1777098" y="4916194"/>
                <a:ext cx="3924455" cy="523220"/>
              </a:xfrm>
              <a:prstGeom prst="rect">
                <a:avLst/>
              </a:prstGeom>
              <a:ln>
                <a:noFill/>
              </a:ln>
              <a:effectLst/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0" spc="3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r>
                        <m:rPr>
                          <m:sty m:val="p"/>
                        </m:rPr>
                        <a:rPr lang="en-US" spc="3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u</m:t>
                      </m:r>
                      <m:r>
                        <a:rPr lang="en-US" spc="3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   </m:t>
                      </m:r>
                      <m:r>
                        <m:rPr>
                          <m:sty m:val="p"/>
                        </m:rPr>
                        <a:rPr lang="en-US" spc="3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or</m:t>
                      </m:r>
                      <m:r>
                        <a:rPr lang="en-US" spc="3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1−</m:t>
                      </m:r>
                      <m:r>
                        <m:rPr>
                          <m:sty m:val="p"/>
                        </m:rPr>
                        <a:rPr lang="en-US" spc="3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v</m:t>
                      </m:r>
                      <m:r>
                        <a:rPr lang="en-US" spc="3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Content Placeholder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7098" y="4916194"/>
                <a:ext cx="3924455" cy="523220"/>
              </a:xfrm>
              <a:prstGeom prst="rect">
                <a:avLst/>
              </a:prstGeom>
              <a:blipFill rotWithShape="0">
                <a:blip r:embed="rId32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Content Placeholder 4"/>
              <p:cNvSpPr txBox="1">
                <a:spLocks/>
              </p:cNvSpPr>
              <p:nvPr/>
            </p:nvSpPr>
            <p:spPr>
              <a:xfrm>
                <a:off x="1777098" y="5591653"/>
                <a:ext cx="3924455" cy="523220"/>
              </a:xfrm>
              <a:prstGeom prst="rect">
                <a:avLst/>
              </a:prstGeom>
              <a:ln>
                <a:noFill/>
              </a:ln>
              <a:effectLst/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0" spc="3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r>
                        <m:rPr>
                          <m:sty m:val="p"/>
                        </m:rPr>
                        <a:rPr lang="en-US" spc="3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u</m:t>
                      </m:r>
                      <m:r>
                        <a:rPr lang="en-US" spc="3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   </m:t>
                      </m:r>
                      <m:r>
                        <m:rPr>
                          <m:sty m:val="p"/>
                        </m:rPr>
                        <a:rPr lang="en-US" spc="3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or</m:t>
                      </m:r>
                      <m:r>
                        <a:rPr lang="en-US" spc="3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</m:t>
                      </m:r>
                      <m:r>
                        <m:rPr>
                          <m:sty m:val="p"/>
                        </m:rPr>
                        <a:rPr lang="en-US" b="0" i="0" spc="3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v</m:t>
                      </m:r>
                      <m:r>
                        <a:rPr lang="en-US" b="0" i="0" spc="3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Content Placeholder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7098" y="5591653"/>
                <a:ext cx="3924455" cy="523220"/>
              </a:xfrm>
              <a:prstGeom prst="rect">
                <a:avLst/>
              </a:prstGeom>
              <a:blipFill rotWithShape="0">
                <a:blip r:embed="rId33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Content Placeholder 4"/>
              <p:cNvSpPr txBox="1">
                <a:spLocks/>
              </p:cNvSpPr>
              <p:nvPr/>
            </p:nvSpPr>
            <p:spPr>
              <a:xfrm>
                <a:off x="6279318" y="863440"/>
                <a:ext cx="1119397" cy="523220"/>
              </a:xfrm>
              <a:prstGeom prst="rect">
                <a:avLst/>
              </a:prstGeom>
              <a:effectLst/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pc="3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x</m:t>
                      </m:r>
                      <m:r>
                        <a:rPr lang="en-US" b="0" i="0" spc="3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Content Placeholder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9318" y="863440"/>
                <a:ext cx="1119397" cy="523220"/>
              </a:xfrm>
              <a:prstGeom prst="rect">
                <a:avLst/>
              </a:prstGeom>
              <a:blipFill rotWithShape="0">
                <a:blip r:embed="rId26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Content Placeholder 4"/>
              <p:cNvSpPr txBox="1">
                <a:spLocks/>
              </p:cNvSpPr>
              <p:nvPr/>
            </p:nvSpPr>
            <p:spPr>
              <a:xfrm>
                <a:off x="7925238" y="863440"/>
                <a:ext cx="3010054" cy="523220"/>
              </a:xfrm>
              <a:prstGeom prst="rect">
                <a:avLst/>
              </a:prstGeom>
              <a:effectLst/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0" spc="3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r>
                        <m:rPr>
                          <m:sty m:val="p"/>
                        </m:rPr>
                        <a:rPr lang="en-US" b="0" i="0" spc="3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u</m:t>
                      </m:r>
                      <m:r>
                        <a:rPr lang="en-US" b="0" i="0" spc="3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b="0" i="0" spc="3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uv</m:t>
                      </m:r>
                      <m:r>
                        <a:rPr lang="en-US" b="0" i="0" spc="3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Content Placeholder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5238" y="863440"/>
                <a:ext cx="3010054" cy="523220"/>
              </a:xfrm>
              <a:prstGeom prst="rect">
                <a:avLst/>
              </a:prstGeom>
              <a:blipFill rotWithShape="0">
                <a:blip r:embed="rId27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Content Placeholder 4"/>
              <p:cNvSpPr txBox="1">
                <a:spLocks/>
              </p:cNvSpPr>
              <p:nvPr/>
            </p:nvSpPr>
            <p:spPr>
              <a:xfrm>
                <a:off x="7925238" y="1538899"/>
                <a:ext cx="3010054" cy="523220"/>
              </a:xfrm>
              <a:prstGeom prst="rect">
                <a:avLst/>
              </a:prstGeom>
              <a:effectLst/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0" spc="3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r>
                        <m:rPr>
                          <m:sty m:val="p"/>
                        </m:rPr>
                        <a:rPr lang="en-US" b="0" i="0" spc="3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No</m:t>
                      </m:r>
                      <m:r>
                        <a:rPr lang="en-US" b="0" i="0" spc="3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pc="3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conclusion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1" name="Content Placeholder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5238" y="1538899"/>
                <a:ext cx="3010054" cy="523220"/>
              </a:xfrm>
              <a:prstGeom prst="rect">
                <a:avLst/>
              </a:prstGeom>
              <a:blipFill rotWithShape="0">
                <a:blip r:embed="rId29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Content Placeholder 4"/>
              <p:cNvSpPr txBox="1">
                <a:spLocks/>
              </p:cNvSpPr>
              <p:nvPr/>
            </p:nvSpPr>
            <p:spPr>
              <a:xfrm>
                <a:off x="6279547" y="2214358"/>
                <a:ext cx="3010054" cy="1389932"/>
              </a:xfrm>
              <a:prstGeom prst="rect">
                <a:avLst/>
              </a:prstGeom>
              <a:effectLst/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nary>
                        <m:naryPr>
                          <m:limLoc m:val="undOvr"/>
                          <m:ctrlPr>
                            <a:rPr lang="en-US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r>
                            <a:rPr lang="en-US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nary>
                            <m:naryPr>
                              <m:limLoc m:val="undOvr"/>
                              <m:ctrlPr>
                                <a:rPr lang="en-US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e</m:t>
                                  </m:r>
                                </m:e>
                                <m:sup>
                                  <m:f>
                                    <m:fPr>
                                      <m:ctrlPr>
                                        <a:rPr lang="en-US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y</m:t>
                                      </m:r>
                                    </m:num>
                                    <m:den>
                                      <m:r>
                                        <a:rPr lang="en-US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  <m:r>
                                        <a:rPr lang="en-US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y</m:t>
                                      </m:r>
                                      <m:r>
                                        <a:rPr lang="en-US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den>
                                  </m:f>
                                </m:sup>
                              </m:sSup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dy</m:t>
                              </m:r>
                              <m:r>
                                <a:rPr lang="en-US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dx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7" name="Content Placeholder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9547" y="2214358"/>
                <a:ext cx="3010054" cy="1389932"/>
              </a:xfrm>
              <a:prstGeom prst="rect">
                <a:avLst/>
              </a:prstGeom>
              <a:blipFill rotWithShape="0">
                <a:blip r:embed="rId34"/>
                <a:stretch>
                  <a:fillRect r="-1012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Content Placeholder 4"/>
              <p:cNvSpPr txBox="1">
                <a:spLocks/>
              </p:cNvSpPr>
              <p:nvPr/>
            </p:nvSpPr>
            <p:spPr>
              <a:xfrm>
                <a:off x="6279317" y="3677412"/>
                <a:ext cx="4129451" cy="1225335"/>
              </a:xfrm>
              <a:prstGeom prst="rect">
                <a:avLst/>
              </a:prstGeom>
              <a:effectLst/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∬"/>
                          <m:limLoc m:val="undOvr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G</m:t>
                          </m:r>
                        </m:sub>
                        <m:sup>
                          <m:r>
                            <a:rPr lang="en-US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h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u</m:t>
                              </m:r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</m:e>
                          </m:d>
                          <m:r>
                            <a:rPr lang="en-US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J</m:t>
                              </m:r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e>
                      </m:nary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du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dv</m:t>
                      </m:r>
                    </m:oMath>
                  </m:oMathPara>
                </a14:m>
                <a:endParaRPr lang="en-US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8" name="Content Placeholder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9317" y="3677412"/>
                <a:ext cx="4129451" cy="1225335"/>
              </a:xfrm>
              <a:prstGeom prst="rect">
                <a:avLst/>
              </a:prstGeom>
              <a:blipFill rotWithShape="0">
                <a:blip r:embed="rId35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Content Placeholder 4"/>
              <p:cNvSpPr txBox="1">
                <a:spLocks/>
              </p:cNvSpPr>
              <p:nvPr/>
            </p:nvSpPr>
            <p:spPr>
              <a:xfrm>
                <a:off x="6279317" y="4981864"/>
                <a:ext cx="4129451" cy="1389932"/>
              </a:xfrm>
              <a:prstGeom prst="rect">
                <a:avLst/>
              </a:prstGeom>
              <a:effectLst/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r>
                            <a:rPr lang="en-US">
                              <a:latin typeface="Cambria Math" panose="02040503050406030204" pitchFamily="18" charset="0"/>
                            </a:rPr>
                            <m:t>  </m:t>
                          </m:r>
                          <m:nary>
                            <m:naryPr>
                              <m:limLoc m:val="undOvr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sty m:val="p"/>
                                  <m:brk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u</m:t>
                              </m:r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e</m:t>
                                  </m:r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v</m:t>
                                  </m:r>
                                </m:sup>
                              </m:sSup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u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u</m:t>
                              </m:r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dv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9" name="Content Placeholder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9317" y="4981864"/>
                <a:ext cx="4129451" cy="1389932"/>
              </a:xfrm>
              <a:prstGeom prst="rect">
                <a:avLst/>
              </a:prstGeom>
              <a:blipFill rotWithShape="0">
                <a:blip r:embed="rId37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Content Placeholder 4"/>
              <p:cNvSpPr txBox="1">
                <a:spLocks/>
              </p:cNvSpPr>
              <p:nvPr/>
            </p:nvSpPr>
            <p:spPr>
              <a:xfrm>
                <a:off x="7914202" y="5425610"/>
                <a:ext cx="457200" cy="523220"/>
              </a:xfrm>
              <a:prstGeom prst="rect">
                <a:avLst/>
              </a:prstGeom>
              <a:effectLst/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v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0" name="Content Placeholder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4202" y="5425610"/>
                <a:ext cx="457200" cy="523220"/>
              </a:xfrm>
              <a:prstGeom prst="rect">
                <a:avLst/>
              </a:prstGeom>
              <a:blipFill rotWithShape="0">
                <a:blip r:embed="rId38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Content Placeholder 4"/>
              <p:cNvSpPr txBox="1">
                <a:spLocks/>
              </p:cNvSpPr>
              <p:nvPr/>
            </p:nvSpPr>
            <p:spPr>
              <a:xfrm>
                <a:off x="8495181" y="5422220"/>
                <a:ext cx="461024" cy="523220"/>
              </a:xfrm>
              <a:prstGeom prst="rect">
                <a:avLst/>
              </a:prstGeom>
              <a:effectLst/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u</m:t>
                      </m:r>
                    </m:oMath>
                  </m:oMathPara>
                </a14:m>
                <a:endParaRPr lang="en-US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1" name="Content Placeholder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5181" y="5422220"/>
                <a:ext cx="461024" cy="523220"/>
              </a:xfrm>
              <a:prstGeom prst="rect">
                <a:avLst/>
              </a:prstGeom>
              <a:blipFill rotWithShape="0">
                <a:blip r:embed="rId39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Freeform 17">
            <a:extLst>
              <a:ext uri="{FF2B5EF4-FFF2-40B4-BE49-F238E27FC236}">
                <a16:creationId xmlns:a16="http://schemas.microsoft.com/office/drawing/2014/main" xmlns="" id="{5E9DA42E-B221-4BBE-B651-F7171591BCD7}"/>
              </a:ext>
            </a:extLst>
          </p:cNvPr>
          <p:cNvSpPr>
            <a:spLocks/>
          </p:cNvSpPr>
          <p:nvPr/>
        </p:nvSpPr>
        <p:spPr bwMode="auto">
          <a:xfrm>
            <a:off x="10101239" y="5712417"/>
            <a:ext cx="2034513" cy="822960"/>
          </a:xfrm>
          <a:prstGeom prst="round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</a:rPr>
              <a:t>……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2493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4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000"/>
                                        <p:tgtEl>
                                          <p:spTgt spid="4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10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10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1000"/>
                                        <p:tgtEl>
                                          <p:spTgt spid="4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10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10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10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10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000"/>
                            </p:stCondLst>
                            <p:childTnLst>
                              <p:par>
                                <p:cTn id="6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1000"/>
                                        <p:tgtEl>
                                          <p:spTgt spid="4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10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xit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7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000"/>
                            </p:stCondLst>
                            <p:childTnLst>
                              <p:par>
                                <p:cTn id="8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10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10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10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10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10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10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10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1000"/>
                                        <p:tgtEl>
                                          <p:spTgt spid="5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100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uild="p"/>
      <p:bldP spid="42" grpId="0" build="p" animBg="1"/>
      <p:bldP spid="43" grpId="0" build="p" animBg="1"/>
      <p:bldP spid="5" grpId="0"/>
      <p:bldP spid="25" grpId="0" build="p"/>
      <p:bldP spid="44" grpId="0" build="p" animBg="1"/>
      <p:bldP spid="26" grpId="0" build="p"/>
      <p:bldP spid="27" grpId="0" build="p"/>
      <p:bldP spid="28" grpId="0" build="p"/>
      <p:bldP spid="29" grpId="0" build="p"/>
      <p:bldP spid="46" grpId="0" build="p" animBg="1"/>
      <p:bldP spid="30" grpId="0" build="p"/>
      <p:bldP spid="31" grpId="0" build="p"/>
      <p:bldP spid="32" grpId="0" build="p"/>
      <p:bldP spid="33" grpId="0" build="p"/>
      <p:bldP spid="35" grpId="0" build="p"/>
      <p:bldP spid="38" grpId="0" build="p"/>
      <p:bldP spid="41" grpId="0" build="p"/>
      <p:bldP spid="47" grpId="0" build="p"/>
      <p:bldP spid="48" grpId="0" build="p"/>
      <p:bldP spid="49" grpId="0" build="p"/>
      <p:bldP spid="50" grpId="0" build="p"/>
      <p:bldP spid="51" grpId="0" build="p"/>
      <p:bldP spid="52" grpId="0" build="p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715000" cy="51435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6960" y="0"/>
            <a:ext cx="6035040" cy="5486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ontent Placeholder 4"/>
              <p:cNvSpPr txBox="1">
                <a:spLocks/>
              </p:cNvSpPr>
              <p:nvPr/>
            </p:nvSpPr>
            <p:spPr>
              <a:xfrm>
                <a:off x="10607040" y="4943445"/>
                <a:ext cx="1097280" cy="400110"/>
              </a:xfrm>
              <a:prstGeom prst="rect">
                <a:avLst/>
              </a:prstGeom>
              <a:effectLst/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1" i="0" spc="3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𝐮</m:t>
                      </m:r>
                      <m:r>
                        <a:rPr lang="en-US" sz="2000" b="1" i="0" spc="3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b="1" i="0" spc="3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sz="2000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8" name="Content Placeholder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07040" y="4943445"/>
                <a:ext cx="1097280" cy="40011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ontent Placeholder 4"/>
              <p:cNvSpPr txBox="1">
                <a:spLocks/>
              </p:cNvSpPr>
              <p:nvPr/>
            </p:nvSpPr>
            <p:spPr>
              <a:xfrm>
                <a:off x="6363836" y="4943445"/>
                <a:ext cx="1066704" cy="400110"/>
              </a:xfrm>
              <a:prstGeom prst="rect">
                <a:avLst/>
              </a:prstGeom>
              <a:effectLst/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1" i="0" spc="3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𝐮</m:t>
                      </m:r>
                      <m:r>
                        <a:rPr lang="en-US" sz="2000" b="1" i="0" spc="3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b="1" i="0" spc="3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sz="2000" b="1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21" name="Content Placeholder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3836" y="4943445"/>
                <a:ext cx="1066704" cy="40011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ontent Placeholder 4"/>
              <p:cNvSpPr txBox="1">
                <a:spLocks/>
              </p:cNvSpPr>
              <p:nvPr/>
            </p:nvSpPr>
            <p:spPr>
              <a:xfrm>
                <a:off x="6156960" y="4380194"/>
                <a:ext cx="1005840" cy="400110"/>
              </a:xfrm>
              <a:prstGeom prst="rect">
                <a:avLst/>
              </a:prstGeom>
              <a:effectLst/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1" i="0" spc="3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𝐯</m:t>
                      </m:r>
                      <m:r>
                        <a:rPr lang="en-US" sz="2000" b="1" i="0" spc="3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b="1" i="0" spc="3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sz="2000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9" name="Content Placeholder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6960" y="4380194"/>
                <a:ext cx="1005840" cy="40011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ontent Placeholder 4"/>
              <p:cNvSpPr txBox="1">
                <a:spLocks/>
              </p:cNvSpPr>
              <p:nvPr/>
            </p:nvSpPr>
            <p:spPr>
              <a:xfrm>
                <a:off x="6156960" y="357343"/>
                <a:ext cx="1097280" cy="400110"/>
              </a:xfrm>
              <a:prstGeom prst="rect">
                <a:avLst/>
              </a:prstGeom>
              <a:effectLst/>
            </p:spPr>
            <p:txBody>
              <a:bodyPr vert="horz" wrap="square" lIns="91440" tIns="45720" rIns="91440" bIns="45720" rtlCol="0">
                <a:sp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1" i="0" spc="30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𝐯</m:t>
                      </m:r>
                      <m:r>
                        <a:rPr lang="en-US" sz="2000" b="1" i="0" spc="30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b="1" i="0" spc="30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sz="2000" b="1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20" name="Content Placeholder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6960" y="357343"/>
                <a:ext cx="1097280" cy="400110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Curved Up Arrow 25"/>
          <p:cNvSpPr/>
          <p:nvPr/>
        </p:nvSpPr>
        <p:spPr>
          <a:xfrm>
            <a:off x="2026920" y="5225072"/>
            <a:ext cx="8138160" cy="1371600"/>
          </a:xfrm>
          <a:prstGeom prst="curvedUpArrow">
            <a:avLst>
              <a:gd name="adj1" fmla="val 38021"/>
              <a:gd name="adj2" fmla="val 115334"/>
              <a:gd name="adj3" fmla="val 25000"/>
            </a:avLst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u="sng" dirty="0" smtClean="0">
                <a:solidFill>
                  <a:srgbClr val="FF0000"/>
                </a:solidFill>
              </a:rPr>
              <a:t>From XY plane to UV plane</a:t>
            </a:r>
            <a:endParaRPr lang="en-US" sz="2400" u="sng" dirty="0">
              <a:solidFill>
                <a:srgbClr val="FF0000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7227346" y="2877671"/>
            <a:ext cx="4242995" cy="255494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148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0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10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0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10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build="p"/>
      <p:bldP spid="21" grpId="0" build="p"/>
      <p:bldP spid="19" grpId="0" build="p"/>
      <p:bldP spid="20" grpId="0" build="p"/>
      <p:bldP spid="2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Jay">
      <a:dk1>
        <a:srgbClr val="212121"/>
      </a:dk1>
      <a:lt1>
        <a:sysClr val="window" lastClr="FFFFFF"/>
      </a:lt1>
      <a:dk2>
        <a:srgbClr val="1D6FA9"/>
      </a:dk2>
      <a:lt2>
        <a:srgbClr val="FFFFFF"/>
      </a:lt2>
      <a:accent1>
        <a:srgbClr val="909090"/>
      </a:accent1>
      <a:accent2>
        <a:srgbClr val="00BBD3"/>
      </a:accent2>
      <a:accent3>
        <a:srgbClr val="8BC145"/>
      </a:accent3>
      <a:accent4>
        <a:srgbClr val="1D9A78"/>
      </a:accent4>
      <a:accent5>
        <a:srgbClr val="F19D19"/>
      </a:accent5>
      <a:accent6>
        <a:srgbClr val="B84742"/>
      </a:accent6>
      <a:hlink>
        <a:srgbClr val="70AD47"/>
      </a:hlink>
      <a:folHlink>
        <a:srgbClr val="ED7D31"/>
      </a:folHlink>
    </a:clrScheme>
    <a:fontScheme name="Custom 1">
      <a:majorFont>
        <a:latin typeface="Roboto Condensed"/>
        <a:ea typeface=""/>
        <a:cs typeface=""/>
      </a:majorFont>
      <a:minorFont>
        <a:latin typeface="Roboto Condense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8668</TotalTime>
  <Words>1791</Words>
  <Application>Microsoft Office PowerPoint</Application>
  <PresentationFormat>Widescreen</PresentationFormat>
  <Paragraphs>514</Paragraphs>
  <Slides>48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9" baseType="lpstr">
      <vt:lpstr>Wingdings 3</vt:lpstr>
      <vt:lpstr>Tahoma</vt:lpstr>
      <vt:lpstr>Roboto Condensed Light</vt:lpstr>
      <vt:lpstr>Garamond</vt:lpstr>
      <vt:lpstr>Roboto Condensed</vt:lpstr>
      <vt:lpstr>Segoe UI Black</vt:lpstr>
      <vt:lpstr>Calibri</vt:lpstr>
      <vt:lpstr>Wingdings</vt:lpstr>
      <vt:lpstr>Arial</vt:lpstr>
      <vt:lpstr>Cambria Math</vt:lpstr>
      <vt:lpstr>Office Theme</vt:lpstr>
      <vt:lpstr>Unit – 5 Multiple integral</vt:lpstr>
      <vt:lpstr>Outline</vt:lpstr>
      <vt:lpstr>PowerPoint Presentation</vt:lpstr>
      <vt:lpstr>D.I. by change of Variables of integration in CC(Method-13)</vt:lpstr>
      <vt:lpstr>Procedure to find double integral by change of Variable - CC</vt:lpstr>
      <vt:lpstr>Procedure to find double integral by change of Variable - CC</vt:lpstr>
      <vt:lpstr>Method 13 ⇒ Example – 2</vt:lpstr>
      <vt:lpstr>Method 13 ⇒ Example – 2(continue)</vt:lpstr>
      <vt:lpstr>PowerPoint Presentation</vt:lpstr>
      <vt:lpstr>Method 13 ⇒ Example – 5</vt:lpstr>
      <vt:lpstr>Method 13 ⇒ Example – 5(continue)</vt:lpstr>
      <vt:lpstr>Method 13 ⇒ Example – 5(continue)</vt:lpstr>
      <vt:lpstr>PowerPoint Presentation</vt:lpstr>
      <vt:lpstr>Method 13 ⇒ Example – 9</vt:lpstr>
      <vt:lpstr>Method 13 ⇒ Example – 9(continue)</vt:lpstr>
      <vt:lpstr>PowerPoint Presentation</vt:lpstr>
      <vt:lpstr>Method 13 ⇒ Example – 3</vt:lpstr>
      <vt:lpstr>Method 13 ⇒ Example – 3(continue)</vt:lpstr>
      <vt:lpstr>PowerPoint Presentation</vt:lpstr>
      <vt:lpstr>D.I. by change of Variables of integration in PC(Method-14)</vt:lpstr>
      <vt:lpstr>Procedure to find double integral by change of Variable - PC</vt:lpstr>
      <vt:lpstr>Method 14 ⇒ Example – 1</vt:lpstr>
      <vt:lpstr>Method 14 ⇒ Example – 1(continue)</vt:lpstr>
      <vt:lpstr>Method 14 ⇒ Example – 1(continue)</vt:lpstr>
      <vt:lpstr>Method 14 ⇒ Example – 3</vt:lpstr>
      <vt:lpstr>Method 14 ⇒ Example – 3(continue)</vt:lpstr>
      <vt:lpstr>Method 14 ⇒ Example – 3(continue)</vt:lpstr>
      <vt:lpstr>Method 14 ⇒ Example – 7</vt:lpstr>
      <vt:lpstr>Method 14 ⇒ Example – 7(continue)</vt:lpstr>
      <vt:lpstr>Method 14 ⇒ Example – 7(continue)</vt:lpstr>
      <vt:lpstr>For Reference:</vt:lpstr>
      <vt:lpstr>Method 14 ⇒ Example – 9</vt:lpstr>
      <vt:lpstr>Method 14 ⇒ Example – 9(continue)</vt:lpstr>
      <vt:lpstr>Method 14 ⇒ Example – 9(continue)</vt:lpstr>
      <vt:lpstr>PowerPoint Presentation</vt:lpstr>
      <vt:lpstr>Area by Double integration in CC(Method-7)</vt:lpstr>
      <vt:lpstr>Area by Double integration in CC(Method-7)</vt:lpstr>
      <vt:lpstr>Method 7 ⇒ Example – 2</vt:lpstr>
      <vt:lpstr>Method 7 ⇒ Example – 3</vt:lpstr>
      <vt:lpstr>Method 7 ⇒ Example – 5</vt:lpstr>
      <vt:lpstr>Method 7 ⇒ Example – 5(continue)</vt:lpstr>
      <vt:lpstr>Method 7 ⇒ Example – 5(continue)</vt:lpstr>
      <vt:lpstr>Area by Double integration in PC(Method-8)</vt:lpstr>
      <vt:lpstr>Area by Double integration in PC(Method-8)</vt:lpstr>
      <vt:lpstr>Method 8 ⇒ Example – 2</vt:lpstr>
      <vt:lpstr>Method 8 ⇒ Example – 4</vt:lpstr>
      <vt:lpstr>Method 8 ⇒ Example – 7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Prof. K. M. Dhamsaniya</dc:creator>
  <cp:lastModifiedBy>   </cp:lastModifiedBy>
  <cp:revision>657</cp:revision>
  <dcterms:created xsi:type="dcterms:W3CDTF">2020-05-01T05:09:15Z</dcterms:created>
  <dcterms:modified xsi:type="dcterms:W3CDTF">2021-02-03T10:04:33Z</dcterms:modified>
</cp:coreProperties>
</file>